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19" r:id="rId2"/>
    <p:sldId id="398" r:id="rId3"/>
    <p:sldId id="417" r:id="rId4"/>
    <p:sldId id="418" r:id="rId5"/>
    <p:sldId id="397" r:id="rId6"/>
    <p:sldId id="324" r:id="rId7"/>
    <p:sldId id="401" r:id="rId8"/>
    <p:sldId id="399" r:id="rId9"/>
    <p:sldId id="400" r:id="rId10"/>
    <p:sldId id="289" r:id="rId11"/>
    <p:sldId id="366" r:id="rId12"/>
    <p:sldId id="402" r:id="rId13"/>
    <p:sldId id="404" r:id="rId14"/>
    <p:sldId id="406" r:id="rId15"/>
    <p:sldId id="408" r:id="rId16"/>
    <p:sldId id="405" r:id="rId17"/>
    <p:sldId id="407" r:id="rId18"/>
    <p:sldId id="272" r:id="rId19"/>
    <p:sldId id="274" r:id="rId20"/>
    <p:sldId id="275" r:id="rId21"/>
    <p:sldId id="281" r:id="rId22"/>
    <p:sldId id="286" r:id="rId23"/>
    <p:sldId id="403" r:id="rId24"/>
    <p:sldId id="409" r:id="rId25"/>
    <p:sldId id="410" r:id="rId26"/>
    <p:sldId id="411" r:id="rId27"/>
    <p:sldId id="415" r:id="rId28"/>
    <p:sldId id="416" r:id="rId29"/>
    <p:sldId id="368" r:id="rId30"/>
    <p:sldId id="369" r:id="rId31"/>
    <p:sldId id="371" r:id="rId32"/>
    <p:sldId id="370" r:id="rId33"/>
    <p:sldId id="372" r:id="rId34"/>
    <p:sldId id="373" r:id="rId35"/>
    <p:sldId id="374" r:id="rId36"/>
    <p:sldId id="375" r:id="rId37"/>
    <p:sldId id="376" r:id="rId38"/>
    <p:sldId id="265" r:id="rId39"/>
    <p:sldId id="377" r:id="rId40"/>
    <p:sldId id="378" r:id="rId41"/>
    <p:sldId id="379" r:id="rId42"/>
    <p:sldId id="380" r:id="rId43"/>
    <p:sldId id="389" r:id="rId44"/>
    <p:sldId id="283" r:id="rId45"/>
    <p:sldId id="382" r:id="rId46"/>
    <p:sldId id="364" r:id="rId47"/>
    <p:sldId id="412" r:id="rId48"/>
    <p:sldId id="383" r:id="rId49"/>
    <p:sldId id="367" r:id="rId50"/>
    <p:sldId id="384" r:id="rId51"/>
    <p:sldId id="287" r:id="rId52"/>
    <p:sldId id="385" r:id="rId53"/>
    <p:sldId id="386" r:id="rId54"/>
    <p:sldId id="290" r:id="rId55"/>
    <p:sldId id="387" r:id="rId56"/>
    <p:sldId id="388" r:id="rId57"/>
    <p:sldId id="365" r:id="rId58"/>
    <p:sldId id="413" r:id="rId59"/>
    <p:sldId id="293" r:id="rId60"/>
    <p:sldId id="390" r:id="rId61"/>
    <p:sldId id="391" r:id="rId62"/>
    <p:sldId id="392" r:id="rId63"/>
    <p:sldId id="393" r:id="rId64"/>
    <p:sldId id="394" r:id="rId65"/>
    <p:sldId id="395" r:id="rId66"/>
    <p:sldId id="396" r:id="rId67"/>
    <p:sldId id="262" r:id="rId68"/>
    <p:sldId id="318" r:id="rId6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2"/>
    <p:restoredTop sz="94199"/>
  </p:normalViewPr>
  <p:slideViewPr>
    <p:cSldViewPr snapToGrid="0" snapToObjects="1">
      <p:cViewPr varScale="1">
        <p:scale>
          <a:sx n="45" d="100"/>
          <a:sy n="45" d="100"/>
        </p:scale>
        <p:origin x="216" y="3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8360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C5C6E-E9D0-4059-BA60-B6749A09B9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64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RS Background v1.jpg" descr="ARS Background v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ARS Background v1.jpg" descr="ARS Background v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1689100" y="2324100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4610100"/>
            <a:ext cx="21005800" cy="92075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400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  <a:lvl2pPr>
              <a:spcBef>
                <a:spcPts val="400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Franklin Gothic Medium"/>
              </a:defRPr>
            </a:lvl2pPr>
            <a:lvl3pPr>
              <a:spcBef>
                <a:spcPts val="400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Franklin Gothic Medium"/>
              </a:defRPr>
            </a:lvl3pPr>
            <a:lvl4pPr>
              <a:spcBef>
                <a:spcPts val="400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Franklin Gothic Medium"/>
              </a:defRPr>
            </a:lvl4pPr>
            <a:lvl5pPr>
              <a:spcBef>
                <a:spcPts val="4000"/>
              </a:spcBef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ARS Background v6.jpg" descr="ARS Background v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1689100" y="23241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4610100"/>
            <a:ext cx="21005800" cy="9207500"/>
          </a:xfrm>
          <a:prstGeom prst="rect">
            <a:avLst/>
          </a:prstGeom>
        </p:spPr>
        <p:txBody>
          <a:bodyPr anchor="t"/>
          <a:lstStyle>
            <a:lvl1pPr>
              <a:defRPr sz="6000">
                <a:latin typeface="+mj-lt"/>
                <a:ea typeface="+mj-ea"/>
                <a:cs typeface="+mj-cs"/>
                <a:sym typeface="Franklin Gothic Medium"/>
              </a:defRPr>
            </a:lvl1pPr>
            <a:lvl2pPr>
              <a:defRPr sz="6000">
                <a:latin typeface="+mj-lt"/>
                <a:ea typeface="+mj-ea"/>
                <a:cs typeface="+mj-cs"/>
                <a:sym typeface="Franklin Gothic Medium"/>
              </a:defRPr>
            </a:lvl2pPr>
            <a:lvl3pPr>
              <a:defRPr sz="6000">
                <a:latin typeface="+mj-lt"/>
                <a:ea typeface="+mj-ea"/>
                <a:cs typeface="+mj-cs"/>
                <a:sym typeface="Franklin Gothic Medium"/>
              </a:defRPr>
            </a:lvl3pPr>
            <a:lvl4pPr>
              <a:defRPr sz="6000">
                <a:latin typeface="+mj-lt"/>
                <a:ea typeface="+mj-ea"/>
                <a:cs typeface="+mj-cs"/>
                <a:sym typeface="Franklin Gothic Medium"/>
              </a:defRPr>
            </a:lvl4pPr>
            <a:lvl5pPr>
              <a:defRPr sz="6000">
                <a:latin typeface="+mj-lt"/>
                <a:ea typeface="+mj-ea"/>
                <a:cs typeface="+mj-cs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Image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6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7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76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ARS Background v6.jpg" descr="ARS Background v6.jpg"/>
          <p:cNvPicPr>
            <a:picLocks noChangeAspect="1"/>
          </p:cNvPicPr>
          <p:nvPr/>
        </p:nvPicPr>
        <p:blipFill>
          <a:blip r:embed="rId2"/>
          <a:srcRect t="86088"/>
          <a:stretch>
            <a:fillRect/>
          </a:stretch>
        </p:blipFill>
        <p:spPr>
          <a:xfrm>
            <a:off x="0" y="11807924"/>
            <a:ext cx="24384000" cy="190807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1834BD-1CC4-4C07-939F-8D99E06182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3200" y="982662"/>
            <a:ext cx="21437600" cy="117506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RS Background v2.jpg" descr="ARS Background 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RS Background v4.jpg" descr="ARS Background v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itle Text"/>
          <p:cNvSpPr txBox="1"/>
          <p:nvPr/>
        </p:nvSpPr>
        <p:spPr>
          <a:xfrm>
            <a:off x="1689100" y="26289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ts val="7900"/>
              </a:lnSpc>
              <a:defRPr sz="9200"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 txBox="1"/>
          <p:nvPr/>
        </p:nvSpPr>
        <p:spPr>
          <a:xfrm>
            <a:off x="1689100" y="49149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35000" indent="-635000" algn="l">
              <a:spcBef>
                <a:spcPts val="5900"/>
              </a:spcBef>
              <a:buSzPct val="75000"/>
              <a:buChar char="•"/>
              <a:defRPr sz="5200"/>
            </a:lvl1pPr>
            <a:lvl2pPr marL="1270000" indent="-635000" algn="l">
              <a:spcBef>
                <a:spcPts val="5900"/>
              </a:spcBef>
              <a:buSzPct val="75000"/>
              <a:buChar char="•"/>
              <a:defRPr sz="5200"/>
            </a:lvl2pPr>
            <a:lvl3pPr marL="1905000" indent="-635000" algn="l">
              <a:spcBef>
                <a:spcPts val="5900"/>
              </a:spcBef>
              <a:buSzPct val="75000"/>
              <a:buChar char="•"/>
              <a:defRPr sz="5200"/>
            </a:lvl3pPr>
            <a:lvl4pPr marL="2540000" indent="-635000" algn="l">
              <a:spcBef>
                <a:spcPts val="5900"/>
              </a:spcBef>
              <a:buSzPct val="75000"/>
              <a:buChar char="•"/>
              <a:defRPr sz="5200"/>
            </a:lvl4pPr>
            <a:lvl5pPr marL="3175000" indent="-635000" algn="l">
              <a:spcBef>
                <a:spcPts val="5900"/>
              </a:spcBef>
              <a:buSzPct val="75000"/>
              <a:buChar char="•"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8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ARS Background v4.jpg" descr="ARS Background v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1689100" y="3263900"/>
            <a:ext cx="21005800" cy="160962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128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5232400"/>
            <a:ext cx="21005800" cy="7917458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9600">
                <a:latin typeface="+mj-lt"/>
                <a:ea typeface="+mj-ea"/>
                <a:cs typeface="+mj-cs"/>
                <a:sym typeface="Franklin Gothic Medium"/>
              </a:defRPr>
            </a:lvl1pPr>
            <a:lvl2pPr>
              <a:spcBef>
                <a:spcPts val="0"/>
              </a:spcBef>
              <a:defRPr sz="9600">
                <a:latin typeface="+mj-lt"/>
                <a:ea typeface="+mj-ea"/>
                <a:cs typeface="+mj-cs"/>
                <a:sym typeface="Franklin Gothic Medium"/>
              </a:defRPr>
            </a:lvl2pPr>
            <a:lvl3pPr>
              <a:spcBef>
                <a:spcPts val="0"/>
              </a:spcBef>
              <a:defRPr sz="9600">
                <a:latin typeface="+mj-lt"/>
                <a:ea typeface="+mj-ea"/>
                <a:cs typeface="+mj-cs"/>
                <a:sym typeface="Franklin Gothic Medium"/>
              </a:defRPr>
            </a:lvl3pPr>
            <a:lvl4pPr>
              <a:spcBef>
                <a:spcPts val="0"/>
              </a:spcBef>
              <a:defRPr sz="9600">
                <a:latin typeface="+mj-lt"/>
                <a:ea typeface="+mj-ea"/>
                <a:cs typeface="+mj-cs"/>
                <a:sym typeface="Franklin Gothic Medium"/>
              </a:defRPr>
            </a:lvl4pPr>
            <a:lvl5pPr>
              <a:spcBef>
                <a:spcPts val="0"/>
              </a:spcBef>
              <a:defRPr sz="9600">
                <a:latin typeface="+mj-lt"/>
                <a:ea typeface="+mj-ea"/>
                <a:cs typeface="+mj-cs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ARS Background v2.jpg" descr="ARS Background 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1689100" y="2324100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4610100"/>
            <a:ext cx="21005800" cy="92075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4000"/>
              </a:spcBef>
              <a:defRPr sz="6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>
              <a:spcBef>
                <a:spcPts val="4000"/>
              </a:spcBef>
              <a:defRPr sz="6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>
              <a:spcBef>
                <a:spcPts val="4000"/>
              </a:spcBef>
              <a:defRPr sz="6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>
              <a:spcBef>
                <a:spcPts val="4000"/>
              </a:spcBef>
              <a:defRPr sz="6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>
              <a:spcBef>
                <a:spcPts val="4000"/>
              </a:spcBef>
              <a:defRPr sz="6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</p:sldLayoutIdLst>
  <p:transition spd="med"/>
  <p:txStyles>
    <p:titleStyle>
      <a:lvl1pPr marL="0" marR="0" indent="0" algn="l" defTabSz="825500" rtl="0" latinLnBrk="0">
        <a:lnSpc>
          <a:spcPts val="7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l" defTabSz="825500" rtl="0" latinLnBrk="0">
        <a:lnSpc>
          <a:spcPts val="7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l" defTabSz="825500" rtl="0" latinLnBrk="0">
        <a:lnSpc>
          <a:spcPts val="7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l" defTabSz="825500" rtl="0" latinLnBrk="0">
        <a:lnSpc>
          <a:spcPts val="7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l" defTabSz="825500" rtl="0" latinLnBrk="0">
        <a:lnSpc>
          <a:spcPts val="7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l" defTabSz="825500" rtl="0" latinLnBrk="0">
        <a:lnSpc>
          <a:spcPts val="7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l" defTabSz="825500" rtl="0" latinLnBrk="0">
        <a:lnSpc>
          <a:spcPts val="7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l" defTabSz="825500" rtl="0" latinLnBrk="0">
        <a:lnSpc>
          <a:spcPts val="7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l" defTabSz="825500" rtl="0" latinLnBrk="0">
        <a:lnSpc>
          <a:spcPts val="7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3782771"/>
            <a:ext cx="20828000" cy="719002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chemeClr val="bg1">
                    <a:lumMod val="95000"/>
                  </a:schemeClr>
                </a:solidFill>
              </a:rPr>
              <a:t>M.J. Murdock Charitable Trust</a:t>
            </a:r>
            <a:br>
              <a:rPr lang="en-US" sz="96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9600" dirty="0">
                <a:solidFill>
                  <a:schemeClr val="bg1">
                    <a:lumMod val="95000"/>
                  </a:schemeClr>
                </a:solidFill>
              </a:rPr>
              <a:t>Essentials of Development</a:t>
            </a:r>
            <a:br>
              <a:rPr lang="en-US" sz="96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sz="96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9600" i="1" dirty="0">
                <a:solidFill>
                  <a:schemeClr val="bg1">
                    <a:lumMod val="95000"/>
                  </a:schemeClr>
                </a:solidFill>
              </a:rPr>
              <a:t>Strategic Planning &amp; Execution!</a:t>
            </a:r>
            <a:br>
              <a:rPr lang="en-US" sz="9600" i="1" dirty="0">
                <a:solidFill>
                  <a:schemeClr val="bg1">
                    <a:lumMod val="95000"/>
                  </a:schemeClr>
                </a:solidFill>
              </a:rPr>
            </a:br>
            <a:endParaRPr lang="en-US" sz="9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1747283" y="9775837"/>
            <a:ext cx="20828000" cy="2578666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Dr. David Alexander, President</a:t>
            </a:r>
          </a:p>
          <a:p>
            <a:r>
              <a:rPr lang="en-US" sz="72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Alexander Resource Strategies</a:t>
            </a:r>
          </a:p>
        </p:txBody>
      </p:sp>
    </p:spTree>
    <p:extLst>
      <p:ext uri="{BB962C8B-B14F-4D97-AF65-F5344CB8AC3E}">
        <p14:creationId xmlns:p14="http://schemas.microsoft.com/office/powerpoint/2010/main" val="42220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xfrm>
            <a:off x="481263" y="3263900"/>
            <a:ext cx="22213637" cy="16096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What’s the point of the story of my house?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We all make plans.</a:t>
            </a:r>
          </a:p>
          <a:p>
            <a:pPr lvl="0"/>
            <a:r>
              <a:rPr lang="en-US" dirty="0"/>
              <a:t>Not all plans are realized.</a:t>
            </a:r>
          </a:p>
          <a:p>
            <a:pPr lvl="0"/>
            <a:r>
              <a:rPr lang="en-US" dirty="0"/>
              <a:t>We must set aside the time, devote the funds, marshal the energy and do the work for our plans to come to fruition.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A COVID REALITY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 i="1" dirty="0"/>
              <a:t>YOU ARE WHERE YOU ARE!</a:t>
            </a:r>
          </a:p>
          <a:p>
            <a:pPr lvl="0"/>
            <a:r>
              <a:rPr lang="en-US" i="1" dirty="0"/>
              <a:t>It’s not where you will be one year from now.</a:t>
            </a:r>
          </a:p>
          <a:p>
            <a:pPr lvl="0"/>
            <a:r>
              <a:rPr lang="en-US" i="1" dirty="0"/>
              <a:t>Let’s make plans to make plans and do the work to be in a better place!</a:t>
            </a:r>
          </a:p>
        </p:txBody>
      </p:sp>
    </p:spTree>
    <p:extLst>
      <p:ext uri="{BB962C8B-B14F-4D97-AF65-F5344CB8AC3E}">
        <p14:creationId xmlns:p14="http://schemas.microsoft.com/office/powerpoint/2010/main" val="7092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FC6D9-3253-D448-AC09-E405F809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277862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Overview of Session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039C4-867D-884B-86E8-A61C579DD70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78000" y="4042611"/>
            <a:ext cx="20828000" cy="8951494"/>
          </a:xfrm>
        </p:spPr>
        <p:txBody>
          <a:bodyPr/>
          <a:lstStyle/>
          <a:p>
            <a:pPr algn="l"/>
            <a:r>
              <a:rPr lang="en-US" sz="6000" i="1" dirty="0">
                <a:solidFill>
                  <a:schemeClr val="bg1"/>
                </a:solidFill>
                <a:latin typeface="+mj-lt"/>
              </a:rPr>
              <a:t>Essentials of Development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bg1"/>
                </a:solidFill>
                <a:latin typeface="+mj-lt"/>
              </a:rPr>
              <a:t>Case Statement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bg1"/>
                </a:solidFill>
                <a:latin typeface="+mj-lt"/>
              </a:rPr>
              <a:t>Segmented Donor List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bg1"/>
                </a:solidFill>
                <a:latin typeface="+mj-lt"/>
              </a:rPr>
              <a:t>Annual Plan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bg1"/>
                </a:solidFill>
                <a:latin typeface="+mj-lt"/>
              </a:rPr>
              <a:t>Development Team</a:t>
            </a:r>
            <a:br>
              <a:rPr lang="en-US" i="1" dirty="0">
                <a:solidFill>
                  <a:schemeClr val="bg1"/>
                </a:solidFill>
                <a:latin typeface="+mj-lt"/>
              </a:rPr>
            </a:br>
            <a:endParaRPr lang="en-US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6000" i="1" dirty="0">
                <a:solidFill>
                  <a:schemeClr val="bg1"/>
                </a:solidFill>
                <a:latin typeface="+mj-lt"/>
              </a:rPr>
              <a:t>Organizational Essentials—Mission, Vision, Values</a:t>
            </a:r>
            <a:br>
              <a:rPr lang="en-US" sz="6000" i="1" dirty="0">
                <a:solidFill>
                  <a:schemeClr val="bg1"/>
                </a:solidFill>
                <a:latin typeface="+mj-lt"/>
              </a:rPr>
            </a:br>
            <a:endParaRPr lang="en-US" sz="60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6000" i="1" dirty="0">
                <a:solidFill>
                  <a:schemeClr val="bg1"/>
                </a:solidFill>
                <a:latin typeface="+mj-lt"/>
              </a:rPr>
              <a:t>Essentials of Long-Range &amp; Short-Range Plans: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800" i="1" dirty="0">
                <a:solidFill>
                  <a:schemeClr val="bg1"/>
                </a:solidFill>
                <a:latin typeface="+mj-lt"/>
              </a:rPr>
              <a:t>Creating a Culture of Planning &amp; Execution</a:t>
            </a:r>
          </a:p>
          <a:p>
            <a:pPr lvl="0" algn="l"/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FC6D9-3253-D448-AC09-E405F809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2778626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039C4-867D-884B-86E8-A61C579DD70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78000" y="2819400"/>
            <a:ext cx="20828000" cy="10174705"/>
          </a:xfrm>
        </p:spPr>
        <p:txBody>
          <a:bodyPr/>
          <a:lstStyle/>
          <a:p>
            <a:pPr algn="l"/>
            <a:r>
              <a:rPr lang="en-US" sz="8800" dirty="0">
                <a:solidFill>
                  <a:schemeClr val="bg1"/>
                </a:solidFill>
                <a:latin typeface="+mj-lt"/>
              </a:rPr>
              <a:t>Organizational Essentials</a:t>
            </a:r>
          </a:p>
          <a:p>
            <a:pPr algn="l"/>
            <a:r>
              <a:rPr lang="en-US" sz="8800" i="1" dirty="0">
                <a:solidFill>
                  <a:schemeClr val="bg1"/>
                </a:solidFill>
                <a:latin typeface="+mj-lt"/>
              </a:rPr>
              <a:t>Mission, Vision &amp; Values</a:t>
            </a:r>
            <a:br>
              <a:rPr lang="en-US" sz="8800" i="1" dirty="0">
                <a:solidFill>
                  <a:schemeClr val="bg1"/>
                </a:solidFill>
                <a:latin typeface="+mj-lt"/>
              </a:rPr>
            </a:br>
            <a:endParaRPr lang="en-US" sz="8800" i="1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8800" i="1" dirty="0">
                <a:solidFill>
                  <a:schemeClr val="bg1"/>
                </a:solidFill>
                <a:latin typeface="+mj-lt"/>
              </a:rPr>
              <a:t>Mission, vision and values undergird and guide an organization’s people, programs, operations and service.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3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37723-EBC9-EF41-BB52-1F82547E0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2324100"/>
            <a:ext cx="21005800" cy="6108700"/>
          </a:xfrm>
        </p:spPr>
        <p:txBody>
          <a:bodyPr>
            <a:normAutofit/>
          </a:bodyPr>
          <a:lstStyle/>
          <a:p>
            <a:pPr algn="ctr"/>
            <a:r>
              <a:rPr lang="en-US" sz="12400" dirty="0"/>
              <a:t>ZOOM QUIZ</a:t>
            </a:r>
            <a:br>
              <a:rPr lang="en-US" sz="12400" dirty="0"/>
            </a:br>
            <a:br>
              <a:rPr lang="en-US" sz="12400" dirty="0"/>
            </a:br>
            <a:r>
              <a:rPr lang="en-US" sz="12400" dirty="0"/>
              <a:t>Mission, Vision, Values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C7822-D47B-D04A-AC0E-68402BF74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9100" y="5435600"/>
            <a:ext cx="21005800" cy="8382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FA2B-AD69-F74F-B838-7E7AF337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Questions – Three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9BD13-BB30-BB48-B4C6-B2F6BCE84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9100" y="4191000"/>
            <a:ext cx="21005800" cy="8763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Peter Drucker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is your mission?</a:t>
            </a:r>
          </a:p>
          <a:p>
            <a:pPr lvl="0"/>
            <a:r>
              <a:rPr lang="en-US" dirty="0"/>
              <a:t>Who is your customer?</a:t>
            </a:r>
          </a:p>
          <a:p>
            <a:pPr lvl="0"/>
            <a:r>
              <a:rPr lang="en-US" dirty="0"/>
              <a:t>What does your customer value?</a:t>
            </a:r>
          </a:p>
          <a:p>
            <a:pPr lvl="0"/>
            <a:r>
              <a:rPr lang="en-US" dirty="0"/>
              <a:t>What are your results?</a:t>
            </a:r>
          </a:p>
          <a:p>
            <a:pPr lvl="0"/>
            <a:r>
              <a:rPr lang="en-US" dirty="0"/>
              <a:t>What is your plan?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FA2B-AD69-F74F-B838-7E7AF337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Questions – Three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9BD13-BB30-BB48-B4C6-B2F6BCE84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9100" y="4038600"/>
            <a:ext cx="21005800" cy="97790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John &amp; Miriam Carver</a:t>
            </a:r>
            <a:endParaRPr lang="en-US" dirty="0"/>
          </a:p>
          <a:p>
            <a:pPr lvl="0"/>
            <a:r>
              <a:rPr lang="en-US" dirty="0"/>
              <a:t>What are the opportunities or needs we exist to address? (Purpose)</a:t>
            </a:r>
          </a:p>
          <a:p>
            <a:pPr lvl="0"/>
            <a:r>
              <a:rPr lang="en-US" dirty="0"/>
              <a:t>What are we doing to address these needs? (Business)</a:t>
            </a:r>
          </a:p>
          <a:p>
            <a:pPr lvl="0"/>
            <a:r>
              <a:rPr lang="en-US" dirty="0"/>
              <a:t>What beliefs or principles guide our work? (Values)</a:t>
            </a:r>
          </a:p>
          <a:p>
            <a:pPr lvl="0"/>
            <a:r>
              <a:rPr lang="en-US" dirty="0"/>
              <a:t>[Bonus Question:  Who are your moral owners?  Who are your beneficiaries?]</a:t>
            </a:r>
          </a:p>
        </p:txBody>
      </p:sp>
    </p:spTree>
    <p:extLst>
      <p:ext uri="{BB962C8B-B14F-4D97-AF65-F5344CB8AC3E}">
        <p14:creationId xmlns:p14="http://schemas.microsoft.com/office/powerpoint/2010/main" val="21179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FA2B-AD69-F74F-B838-7E7AF337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Questions – Three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9BD13-BB30-BB48-B4C6-B2F6BCE84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9100" y="3784600"/>
            <a:ext cx="21005800" cy="10033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Patrick Lencioni</a:t>
            </a:r>
            <a:endParaRPr lang="en-US" dirty="0"/>
          </a:p>
          <a:p>
            <a:pPr lvl="0"/>
            <a:r>
              <a:rPr lang="en-US" dirty="0"/>
              <a:t>Why Do We Exist?</a:t>
            </a:r>
          </a:p>
          <a:p>
            <a:pPr lvl="0"/>
            <a:r>
              <a:rPr lang="en-US" dirty="0"/>
              <a:t>How Do We Behave?</a:t>
            </a:r>
          </a:p>
          <a:p>
            <a:pPr lvl="0"/>
            <a:r>
              <a:rPr lang="en-US" dirty="0"/>
              <a:t>What Do We Do?</a:t>
            </a:r>
          </a:p>
          <a:p>
            <a:pPr lvl="0"/>
            <a:r>
              <a:rPr lang="en-US" dirty="0"/>
              <a:t>How Will We Succeed?</a:t>
            </a:r>
          </a:p>
          <a:p>
            <a:pPr lvl="0"/>
            <a:r>
              <a:rPr lang="en-US" dirty="0"/>
              <a:t>What Is Most Important, Right Now?</a:t>
            </a:r>
          </a:p>
          <a:p>
            <a:pPr lvl="0"/>
            <a:r>
              <a:rPr lang="en-US" dirty="0"/>
              <a:t>Who Must Do What?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2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2017-098_ARS_ThrivingInfographic_NoTitle.jpg" descr="2017-098_ARS_ThrivingInfographic_No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623" y="3229743"/>
            <a:ext cx="9852671" cy="985267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III.  Thriving Nonprofits— A Culture of  Planning &amp;  Execution"/>
          <p:cNvSpPr txBox="1">
            <a:spLocks noGrp="1"/>
          </p:cNvSpPr>
          <p:nvPr>
            <p:ph type="title"/>
          </p:nvPr>
        </p:nvSpPr>
        <p:spPr>
          <a:xfrm>
            <a:off x="1689100" y="3263900"/>
            <a:ext cx="21005800" cy="8871447"/>
          </a:xfrm>
          <a:prstGeom prst="rect">
            <a:avLst/>
          </a:prstGeom>
        </p:spPr>
        <p:txBody>
          <a:bodyPr/>
          <a:lstStyle/>
          <a:p>
            <a:pPr>
              <a:defRPr sz="9600"/>
            </a:pPr>
            <a:br>
              <a:rPr dirty="0"/>
            </a:br>
            <a:r>
              <a:rPr lang="en-US" dirty="0"/>
              <a:t>	</a:t>
            </a:r>
            <a:r>
              <a:rPr i="1" dirty="0"/>
              <a:t>A Culture of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Planning &amp;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Execution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rinciple &amp; Practice I—Engage &amp; Communica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r>
              <a:rPr lang="en-US" dirty="0"/>
              <a:t>Effective Organizations Engage &amp; Communicate</a:t>
            </a:r>
            <a:endParaRPr dirty="0"/>
          </a:p>
        </p:txBody>
      </p:sp>
      <p:sp>
        <p:nvSpPr>
          <p:cNvPr id="255" name="Vital organizations  foster a culture of  engagement and  communication  centered in the  institution’s mission  and work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660400">
              <a:buSzTx/>
              <a:buNone/>
              <a:defRPr sz="7680"/>
            </a:pPr>
            <a:r>
              <a:rPr lang="en-US" i="1" dirty="0"/>
              <a:t>	</a:t>
            </a:r>
            <a:r>
              <a:rPr i="1" dirty="0"/>
              <a:t>Vital organizations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foster a culture of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engagement and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communication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centered in the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institution’s mission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and work. </a:t>
            </a:r>
          </a:p>
        </p:txBody>
      </p:sp>
      <p:pic>
        <p:nvPicPr>
          <p:cNvPr id="256" name="2017-098_ARS_ThrivingInfographic_4-E&amp;C_NoTitle.jpg" descr="2017-098_ARS_ThrivingInfographic_4-E&amp;C_No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1222" y="4561830"/>
            <a:ext cx="8689331" cy="8689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643465E-2F8B-6C41-AA87-3F8F06DA30A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2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23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rinciple &amp; Practice II—Vision &amp; Pl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7600"/>
            </a:lvl1pPr>
          </a:lstStyle>
          <a:p>
            <a:r>
              <a:rPr lang="en-US" sz="8800" dirty="0"/>
              <a:t>Effective Organizations </a:t>
            </a:r>
            <a:r>
              <a:rPr sz="8800" dirty="0"/>
              <a:t>Vision &amp; Plan</a:t>
            </a:r>
          </a:p>
        </p:txBody>
      </p:sp>
      <p:sp>
        <p:nvSpPr>
          <p:cNvPr id="259" name="Vital organizatio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660400">
              <a:buSzTx/>
              <a:buNone/>
              <a:defRPr sz="7680"/>
            </a:pPr>
            <a:r>
              <a:rPr lang="en-US" i="1" dirty="0"/>
              <a:t>	</a:t>
            </a:r>
            <a:r>
              <a:rPr i="1" dirty="0"/>
              <a:t>Vital organizations </a:t>
            </a:r>
          </a:p>
          <a:p>
            <a:pPr marL="0" indent="0" defTabSz="660400">
              <a:buSzTx/>
              <a:buNone/>
              <a:defRPr sz="7680"/>
            </a:pPr>
            <a:r>
              <a:rPr lang="en-US" i="1" dirty="0"/>
              <a:t>	</a:t>
            </a:r>
            <a:r>
              <a:rPr i="1" dirty="0"/>
              <a:t>examine and declare </a:t>
            </a:r>
          </a:p>
          <a:p>
            <a:pPr marL="0" indent="0" defTabSz="660400">
              <a:buSzTx/>
              <a:buNone/>
              <a:defRPr sz="7680"/>
            </a:pPr>
            <a:r>
              <a:rPr lang="en-US" i="1" dirty="0"/>
              <a:t>	</a:t>
            </a:r>
            <a:r>
              <a:rPr i="1" dirty="0"/>
              <a:t>who they are, whom </a:t>
            </a:r>
          </a:p>
          <a:p>
            <a:pPr marL="0" indent="0" defTabSz="660400">
              <a:buSzTx/>
              <a:buNone/>
              <a:defRPr sz="7680"/>
            </a:pPr>
            <a:r>
              <a:rPr lang="en-US" i="1" dirty="0"/>
              <a:t>	</a:t>
            </a:r>
            <a:r>
              <a:rPr i="1" dirty="0"/>
              <a:t>they serve, what they </a:t>
            </a:r>
          </a:p>
          <a:p>
            <a:pPr marL="0" indent="0" defTabSz="660400">
              <a:buSzTx/>
              <a:buNone/>
              <a:defRPr sz="7680"/>
            </a:pPr>
            <a:r>
              <a:rPr lang="en-US" i="1" dirty="0"/>
              <a:t>	</a:t>
            </a:r>
            <a:r>
              <a:rPr i="1" dirty="0"/>
              <a:t>do, where they are </a:t>
            </a:r>
          </a:p>
          <a:p>
            <a:pPr marL="0" indent="0" defTabSz="660400">
              <a:buSzTx/>
              <a:buNone/>
              <a:defRPr sz="7680"/>
            </a:pPr>
            <a:r>
              <a:rPr lang="en-US" i="1" dirty="0"/>
              <a:t>	</a:t>
            </a:r>
            <a:r>
              <a:rPr i="1" dirty="0"/>
              <a:t>headed and how they </a:t>
            </a:r>
          </a:p>
          <a:p>
            <a:pPr marL="0" indent="0" defTabSz="660400">
              <a:buSzTx/>
              <a:buNone/>
              <a:defRPr sz="7680"/>
            </a:pPr>
            <a:r>
              <a:rPr lang="en-US" i="1" dirty="0"/>
              <a:t>	</a:t>
            </a:r>
            <a:r>
              <a:rPr i="1" dirty="0"/>
              <a:t>will get there. </a:t>
            </a:r>
          </a:p>
        </p:txBody>
      </p:sp>
      <p:pic>
        <p:nvPicPr>
          <p:cNvPr id="260" name="2017-098_ARS_ThrivingInfographic_1-V&amp;P_NoTitle.jpg" descr="2017-098_ARS_ThrivingInfographic_1-V&amp;P_No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1760" y="4582368"/>
            <a:ext cx="8648255" cy="8648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rinciple &amp; Practice III—Resource &amp; Impl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r>
              <a:rPr lang="en-US" dirty="0"/>
              <a:t>Effective Organizations </a:t>
            </a:r>
            <a:r>
              <a:rPr dirty="0"/>
              <a:t>Resource &amp; Implement</a:t>
            </a:r>
          </a:p>
        </p:txBody>
      </p:sp>
      <p:sp>
        <p:nvSpPr>
          <p:cNvPr id="276" name="Vital organizatio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8200"/>
            </a:pPr>
            <a:r>
              <a:rPr lang="en-US" i="1" dirty="0"/>
              <a:t>	</a:t>
            </a:r>
            <a:r>
              <a:rPr i="1" dirty="0"/>
              <a:t>Vital organizations </a:t>
            </a:r>
          </a:p>
          <a:p>
            <a:pPr marL="0" indent="0">
              <a:buSzTx/>
              <a:buNone/>
              <a:defRPr sz="8200"/>
            </a:pPr>
            <a:r>
              <a:rPr lang="en-US" i="1" dirty="0"/>
              <a:t>	</a:t>
            </a:r>
            <a:r>
              <a:rPr i="1" dirty="0"/>
              <a:t>secure the resources </a:t>
            </a:r>
          </a:p>
          <a:p>
            <a:pPr marL="0" indent="0">
              <a:buSzTx/>
              <a:buNone/>
              <a:defRPr sz="8200"/>
            </a:pPr>
            <a:r>
              <a:rPr lang="en-US" i="1" dirty="0"/>
              <a:t>	</a:t>
            </a:r>
            <a:r>
              <a:rPr i="1" dirty="0"/>
              <a:t>necessary to </a:t>
            </a:r>
          </a:p>
          <a:p>
            <a:pPr marL="0" indent="0">
              <a:buSzTx/>
              <a:buNone/>
              <a:defRPr sz="8200"/>
            </a:pPr>
            <a:r>
              <a:rPr lang="en-US" i="1" dirty="0"/>
              <a:t>	</a:t>
            </a:r>
            <a:r>
              <a:rPr i="1" dirty="0"/>
              <a:t>implement plans </a:t>
            </a:r>
          </a:p>
          <a:p>
            <a:pPr marL="0" indent="0">
              <a:buSzTx/>
              <a:buNone/>
              <a:defRPr sz="8200"/>
            </a:pPr>
            <a:r>
              <a:rPr lang="en-US" i="1" dirty="0"/>
              <a:t>	</a:t>
            </a:r>
            <a:r>
              <a:rPr i="1" dirty="0"/>
              <a:t>that fulfill mission.</a:t>
            </a:r>
          </a:p>
        </p:txBody>
      </p:sp>
      <p:pic>
        <p:nvPicPr>
          <p:cNvPr id="277" name="2017-098_ARS_ThrivingInfographic_2-R&amp;I_NoTitle.jpg" descr="2017-098_ARS_ThrivingInfographic_2-R&amp;I_No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9337" y="4521844"/>
            <a:ext cx="8769301" cy="8769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rinciple &amp; Practice IV—Execute &amp; Ass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7600"/>
            </a:lvl1pPr>
          </a:lstStyle>
          <a:p>
            <a:r>
              <a:rPr lang="en-US" sz="8800" dirty="0"/>
              <a:t>Effective Organizations </a:t>
            </a:r>
            <a:r>
              <a:rPr sz="8800" dirty="0"/>
              <a:t>Execute &amp; Assess</a:t>
            </a:r>
          </a:p>
        </p:txBody>
      </p:sp>
      <p:sp>
        <p:nvSpPr>
          <p:cNvPr id="289" name="Vital organizations  execute their plans  to the best of their  corporate ability,  assessing and  encouraging  performance as they go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660400">
              <a:buSzTx/>
              <a:buNone/>
              <a:defRPr sz="7680"/>
            </a:pPr>
            <a:r>
              <a:rPr lang="en-US" i="1" dirty="0"/>
              <a:t>	</a:t>
            </a:r>
            <a:r>
              <a:rPr i="1" dirty="0"/>
              <a:t>Vital organizations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execute their plans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to the best of their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corporate ability,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assessing and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encouraging </a:t>
            </a:r>
            <a:br>
              <a:rPr i="1" dirty="0"/>
            </a:br>
            <a:r>
              <a:rPr lang="en-US" i="1" dirty="0"/>
              <a:t>	</a:t>
            </a:r>
            <a:r>
              <a:rPr i="1" dirty="0"/>
              <a:t>performance as they go.</a:t>
            </a:r>
          </a:p>
        </p:txBody>
      </p:sp>
      <p:pic>
        <p:nvPicPr>
          <p:cNvPr id="290" name="2017-098_ARS_ThrivingInfographic_3-E&amp;A_NoTitle.jpg" descr="2017-098_ARS_ThrivingInfographic_3-E&amp;A_No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2614" y="4597821"/>
            <a:ext cx="8617348" cy="8617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Dimensions of Board Function"/>
          <p:cNvSpPr txBox="1">
            <a:spLocks noGrp="1"/>
          </p:cNvSpPr>
          <p:nvPr>
            <p:ph type="title"/>
          </p:nvPr>
        </p:nvSpPr>
        <p:spPr>
          <a:xfrm>
            <a:off x="1689100" y="2832101"/>
            <a:ext cx="21005800" cy="16096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7200"/>
            </a:lvl1pPr>
          </a:lstStyle>
          <a:p>
            <a:r>
              <a:rPr lang="en-US" sz="12000" dirty="0"/>
              <a:t>Understanding the Board’s Role</a:t>
            </a:r>
          </a:p>
        </p:txBody>
      </p:sp>
      <p:pic>
        <p:nvPicPr>
          <p:cNvPr id="229" name="Dimensions of Board Function.jpeg" descr="Dimensions of Board Functio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24" y="5121348"/>
            <a:ext cx="13393912" cy="81352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8409361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3" y="2298701"/>
            <a:ext cx="24102647" cy="1968500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Strategic Thinking—The Board and CEO’s Roles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726831" y="5273791"/>
            <a:ext cx="21879169" cy="6323027"/>
          </a:xfrm>
        </p:spPr>
        <p:txBody>
          <a:bodyPr>
            <a:noAutofit/>
          </a:bodyPr>
          <a:lstStyle/>
          <a:p>
            <a:pPr lvl="2" indent="0" algn="l"/>
            <a:r>
              <a:rPr lang="en-US" sz="7200" i="1" dirty="0">
                <a:solidFill>
                  <a:schemeClr val="bg1"/>
                </a:solidFill>
                <a:latin typeface="+mj-ea"/>
                <a:ea typeface="+mj-ea"/>
              </a:rPr>
              <a:t>“There is nothing more important for a CEO than having the right strategy and right choice of goals, and for the board, the right strategy is second only to having the right CEO.”  Ram </a:t>
            </a:r>
            <a:r>
              <a:rPr lang="en-US" sz="7200" i="1" dirty="0" err="1">
                <a:solidFill>
                  <a:schemeClr val="bg1"/>
                </a:solidFill>
                <a:latin typeface="+mj-ea"/>
                <a:ea typeface="+mj-ea"/>
              </a:rPr>
              <a:t>Charan</a:t>
            </a:r>
            <a:endParaRPr lang="en-US" sz="7200" i="1" dirty="0">
              <a:solidFill>
                <a:schemeClr val="bg1"/>
              </a:solidFill>
              <a:latin typeface="+mj-ea"/>
              <a:ea typeface="+mj-ea"/>
            </a:endParaRPr>
          </a:p>
          <a:p>
            <a:pPr lvl="2" indent="0" algn="l"/>
            <a:endParaRPr lang="en-US" sz="8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098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52A11-385E-1D48-AEC0-84D43A08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15875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VIRTUAL BREAKOUT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A02C2-2B7C-EC44-B747-E2995FA3EC3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78000" y="3886200"/>
            <a:ext cx="20828000" cy="8178800"/>
          </a:xfrm>
        </p:spPr>
        <p:txBody>
          <a:bodyPr>
            <a:normAutofit/>
          </a:bodyPr>
          <a:lstStyle/>
          <a:p>
            <a:pPr marL="857250" lvl="0" indent="-857250" algn="l">
              <a:buFont typeface="Arial" panose="020B0604020202020204" pitchFamily="34" charset="0"/>
              <a:buChar char="•"/>
            </a:pPr>
            <a:r>
              <a:rPr lang="en-US" sz="7200" i="1" dirty="0">
                <a:solidFill>
                  <a:schemeClr val="bg1"/>
                </a:solidFill>
                <a:latin typeface="+mj-lt"/>
              </a:rPr>
              <a:t>Do you have a culture of planning and execution?</a:t>
            </a:r>
          </a:p>
          <a:p>
            <a:pPr marL="857250" lvl="0" indent="-857250" algn="l">
              <a:buFont typeface="Arial" panose="020B0604020202020204" pitchFamily="34" charset="0"/>
              <a:buChar char="•"/>
            </a:pPr>
            <a:r>
              <a:rPr lang="en-US" sz="7200" i="1" dirty="0">
                <a:solidFill>
                  <a:schemeClr val="bg1"/>
                </a:solidFill>
                <a:latin typeface="+mj-lt"/>
              </a:rPr>
              <a:t>Do you have an established planning process?</a:t>
            </a:r>
          </a:p>
          <a:p>
            <a:pPr marL="857250" lvl="0" indent="-857250" algn="l">
              <a:buFont typeface="Arial" panose="020B0604020202020204" pitchFamily="34" charset="0"/>
              <a:buChar char="•"/>
            </a:pPr>
            <a:r>
              <a:rPr lang="en-US" sz="7200" i="1" dirty="0">
                <a:solidFill>
                  <a:schemeClr val="bg1"/>
                </a:solidFill>
                <a:latin typeface="+mj-lt"/>
              </a:rPr>
              <a:t>Do the Board Chair and CEO/ED work together to manage and monitor planning?</a:t>
            </a:r>
          </a:p>
          <a:p>
            <a:pPr marL="857250" lvl="0" indent="-857250" algn="l">
              <a:buFont typeface="Arial" panose="020B0604020202020204" pitchFamily="34" charset="0"/>
              <a:buChar char="•"/>
            </a:pPr>
            <a:r>
              <a:rPr lang="en-US" sz="7200" i="1" dirty="0">
                <a:solidFill>
                  <a:schemeClr val="bg1"/>
                </a:solidFill>
                <a:latin typeface="+mj-lt"/>
              </a:rPr>
              <a:t>Does the Board evaluate its CEO/ED based upon the organization’s performance in relationship to its plans?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0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37723-EBC9-EF41-BB52-1F82547E0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2324100"/>
            <a:ext cx="21005800" cy="6108700"/>
          </a:xfrm>
        </p:spPr>
        <p:txBody>
          <a:bodyPr>
            <a:normAutofit/>
          </a:bodyPr>
          <a:lstStyle/>
          <a:p>
            <a:pPr algn="ctr"/>
            <a:r>
              <a:rPr lang="en-US" sz="12400" dirty="0"/>
              <a:t>ZOOM QUIZ</a:t>
            </a:r>
            <a:br>
              <a:rPr lang="en-US" sz="12400" dirty="0"/>
            </a:br>
            <a:br>
              <a:rPr lang="en-US" sz="12400" dirty="0"/>
            </a:br>
            <a:r>
              <a:rPr lang="en-US" sz="12400" dirty="0"/>
              <a:t>Types of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C7822-D47B-D04A-AC0E-68402BF74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9100" y="5435600"/>
            <a:ext cx="21005800" cy="8382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93C4B-98DB-AC49-A95F-FD166DEF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6" y="2743200"/>
            <a:ext cx="22061854" cy="2130326"/>
          </a:xfrm>
        </p:spPr>
        <p:txBody>
          <a:bodyPr>
            <a:normAutofit fontScale="90000"/>
          </a:bodyPr>
          <a:lstStyle/>
          <a:p>
            <a:r>
              <a:rPr lang="en-US" sz="10700" dirty="0"/>
              <a:t>Scenario Planning: Resources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B6DE9-D17D-624F-A379-683F77460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046" y="5068389"/>
            <a:ext cx="22906892" cy="8081469"/>
          </a:xfrm>
        </p:spPr>
        <p:txBody>
          <a:bodyPr>
            <a:noAutofit/>
          </a:bodyPr>
          <a:lstStyle/>
          <a:p>
            <a:r>
              <a:rPr lang="en-US" sz="8000" dirty="0"/>
              <a:t>Peter Schwartz, </a:t>
            </a:r>
            <a:r>
              <a:rPr lang="en-US" sz="8000" i="1" dirty="0"/>
              <a:t>The Art of the Long View</a:t>
            </a:r>
            <a:endParaRPr lang="en-US" sz="8000" dirty="0"/>
          </a:p>
          <a:p>
            <a:r>
              <a:rPr lang="en-US" sz="8000" dirty="0"/>
              <a:t>Thomas </a:t>
            </a:r>
            <a:r>
              <a:rPr lang="en-US" sz="8000" dirty="0" err="1"/>
              <a:t>Chermack</a:t>
            </a:r>
            <a:r>
              <a:rPr lang="en-US" sz="8000" dirty="0"/>
              <a:t>, </a:t>
            </a:r>
            <a:r>
              <a:rPr lang="en-US" sz="8000" i="1" dirty="0"/>
              <a:t>Scenario Planning in Organizations</a:t>
            </a:r>
            <a:endParaRPr lang="en-US" sz="8000" dirty="0"/>
          </a:p>
          <a:p>
            <a:r>
              <a:rPr lang="en-US" sz="8000" dirty="0"/>
              <a:t>Diana </a:t>
            </a:r>
            <a:r>
              <a:rPr lang="en-US" sz="8000" dirty="0" err="1"/>
              <a:t>Scearce</a:t>
            </a:r>
            <a:r>
              <a:rPr lang="en-US" sz="8000" dirty="0"/>
              <a:t>, Katherine Fulton &amp; Global Business Network, </a:t>
            </a:r>
            <a:r>
              <a:rPr lang="en-US" sz="8000" i="1" dirty="0"/>
              <a:t>What If?  The Art of Scenario Thinking for Nonprofits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58115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029E72EB-882F-3441-9694-0F7C27C6B09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14" t="4144" r="-25614"/>
          <a:stretch/>
        </p:blipFill>
        <p:spPr>
          <a:xfrm>
            <a:off x="0" y="568410"/>
            <a:ext cx="24384000" cy="13147589"/>
          </a:xfrm>
        </p:spPr>
      </p:pic>
    </p:spTree>
    <p:extLst>
      <p:ext uri="{BB962C8B-B14F-4D97-AF65-F5344CB8AC3E}">
        <p14:creationId xmlns:p14="http://schemas.microsoft.com/office/powerpoint/2010/main" val="363842514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8" y="3202930"/>
            <a:ext cx="21489982" cy="853577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800" i="1" dirty="0">
                <a:solidFill>
                  <a:schemeClr val="bg1">
                    <a:lumMod val="85000"/>
                  </a:schemeClr>
                </a:solidFill>
              </a:rPr>
              <a:t>“There are two things a leader can influence when it comes to producing results, your ‘strategy’ and your ability to ‘execute’ your strategy.” Jim </a:t>
            </a:r>
            <a:r>
              <a:rPr lang="en-US" sz="11800" i="1" dirty="0" err="1">
                <a:solidFill>
                  <a:schemeClr val="bg1">
                    <a:lumMod val="85000"/>
                  </a:schemeClr>
                </a:solidFill>
              </a:rPr>
              <a:t>Huling</a:t>
            </a:r>
            <a:endParaRPr lang="en-US" sz="118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089B6D1-447A-B245-A8EB-761C4B776A0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5" b="86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5473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The Advantage.pdf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5419"/>
          <a:stretch/>
        </p:blipFill>
        <p:spPr/>
      </p:pic>
      <p:pic>
        <p:nvPicPr>
          <p:cNvPr id="4" name="Picture 3" descr="4 Disciplin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0" y="0"/>
            <a:ext cx="12001500" cy="134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41725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Six Strategic Questions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1689100" y="4873526"/>
            <a:ext cx="21005800" cy="82763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7200" dirty="0"/>
              <a:t>1.  Why do we exist?</a:t>
            </a:r>
          </a:p>
          <a:p>
            <a:pPr lvl="0"/>
            <a:r>
              <a:rPr lang="en-US" sz="7200" dirty="0"/>
              <a:t>2.  How do we behave?</a:t>
            </a:r>
          </a:p>
          <a:p>
            <a:pPr lvl="0"/>
            <a:r>
              <a:rPr lang="en-US" sz="7200" dirty="0"/>
              <a:t>3.  What do we do?</a:t>
            </a:r>
          </a:p>
          <a:p>
            <a:pPr lvl="0"/>
            <a:r>
              <a:rPr lang="en-US" sz="7200" dirty="0"/>
              <a:t>4.  How will we succeed?</a:t>
            </a:r>
          </a:p>
          <a:p>
            <a:pPr lvl="0"/>
            <a:r>
              <a:rPr lang="en-US" sz="7200" dirty="0"/>
              <a:t>5.  What is most important, right now?</a:t>
            </a:r>
          </a:p>
          <a:p>
            <a:pPr lvl="0"/>
            <a:r>
              <a:rPr lang="en-US" sz="7200" dirty="0"/>
              <a:t>6.  Who must do what?</a:t>
            </a:r>
          </a:p>
          <a:p>
            <a:pPr marL="0" lvl="0" indent="0">
              <a:buNone/>
            </a:pP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145327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The Strategy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1689100" y="4873526"/>
            <a:ext cx="21005800" cy="827633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/>
            <a:r>
              <a:rPr lang="en-US" i="1" dirty="0"/>
              <a:t>Strategic Thinking</a:t>
            </a:r>
          </a:p>
          <a:p>
            <a:pPr lvl="0"/>
            <a:r>
              <a:rPr lang="en-US" i="1" dirty="0"/>
              <a:t>Strategic Planning</a:t>
            </a:r>
          </a:p>
          <a:p>
            <a:pPr lvl="0"/>
            <a:r>
              <a:rPr lang="en-US" i="1" dirty="0"/>
              <a:t>Creating Clarity</a:t>
            </a:r>
          </a:p>
          <a:p>
            <a:pPr lvl="0"/>
            <a:r>
              <a:rPr lang="en-US" sz="7100" dirty="0"/>
              <a:t>“Creating clarity is all about achieving alignment; alignment is about creating  so much clarity that there is as little room as possible for confusion, disorder, and infighting to set in.” </a:t>
            </a:r>
            <a:r>
              <a:rPr lang="en-US" sz="7100" dirty="0" err="1"/>
              <a:t>Lencioni</a:t>
            </a: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77003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Question One—Why do we exist?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1689100" y="4873526"/>
            <a:ext cx="21005800" cy="82763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7200" i="1" dirty="0"/>
              <a:t>What Guides You?</a:t>
            </a:r>
          </a:p>
          <a:p>
            <a:pPr lvl="0"/>
            <a:r>
              <a:rPr lang="en-US" sz="7200" i="1" dirty="0"/>
              <a:t>Who Do You Serve?</a:t>
            </a:r>
          </a:p>
          <a:p>
            <a:r>
              <a:rPr lang="en-US" sz="7200" dirty="0"/>
              <a:t>NONPROFITS BEWARE—A vague mission may indicate a lack of clarity or an inability to declare who you are and what you do.</a:t>
            </a:r>
          </a:p>
          <a:p>
            <a:pPr marL="0" lvl="0" indent="0">
              <a:buNone/>
            </a:pP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41879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Question Two—How do we behave?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1689100" y="4873526"/>
            <a:ext cx="21005800" cy="82763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7200" i="1" dirty="0"/>
              <a:t>What Fundamental Principles Guide Your Behaviors and Decisions Reflecting the Essence of the Organization?</a:t>
            </a:r>
          </a:p>
          <a:p>
            <a:r>
              <a:rPr lang="en-US" sz="7200" dirty="0"/>
              <a:t>NONPROFITS BEWARE—You live and operate in a qualitative world.  It’s harder to define and clarify the essence of who you are. </a:t>
            </a: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27567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Question Three—What do we do?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1689100" y="4873526"/>
            <a:ext cx="21005800" cy="82763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7200" i="1" dirty="0"/>
              <a:t>Be clear and straight forward.</a:t>
            </a:r>
          </a:p>
          <a:p>
            <a:pPr lvl="0"/>
            <a:r>
              <a:rPr lang="en-US" sz="7200" i="1" dirty="0"/>
              <a:t>What are your essential services?</a:t>
            </a:r>
          </a:p>
          <a:p>
            <a:r>
              <a:rPr lang="en-US" sz="7200" dirty="0"/>
              <a:t>NONPROFITS BEWARE—There are so many needs, and so many people in need, it’s easy to allow your compassion to cause mission sprawl. </a:t>
            </a: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268615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Question Four—How will we succeed?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1689100" y="4873526"/>
            <a:ext cx="21005800" cy="827633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/>
            <a:r>
              <a:rPr lang="en-US" sz="7200" i="1" dirty="0"/>
              <a:t>Strategy Defined:</a:t>
            </a:r>
          </a:p>
          <a:p>
            <a:r>
              <a:rPr lang="en-US" sz="7200" i="1" dirty="0"/>
              <a:t>“An organization’s strategy is nothing more than the collection of intentional decisions a company makes to give itself the best chance to thrive and differentiate [itself].”</a:t>
            </a:r>
          </a:p>
          <a:p>
            <a:r>
              <a:rPr lang="en-US" sz="7200" dirty="0"/>
              <a:t>NONPROFITS BEWARE—You have a 1,001 aspirations, but should stick to three primary services. </a:t>
            </a: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313138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What Are Strategic Pillars?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1689100" y="4873526"/>
            <a:ext cx="21005800" cy="82763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57250" indent="-857250"/>
            <a:r>
              <a:rPr lang="en-US" sz="8800" i="1" dirty="0"/>
              <a:t>Name Southwest Airlines Pillars</a:t>
            </a:r>
          </a:p>
          <a:p>
            <a:pPr marL="857250" indent="-857250"/>
            <a:r>
              <a:rPr lang="en-US" sz="8800" i="1" dirty="0"/>
              <a:t>Low Fare Airline</a:t>
            </a:r>
          </a:p>
          <a:p>
            <a:pPr marL="857250" indent="-857250"/>
            <a:r>
              <a:rPr lang="en-US" sz="8800" i="1" dirty="0"/>
              <a:t>On-time, Short Haul, Friendly Crew</a:t>
            </a:r>
          </a:p>
          <a:p>
            <a:pPr marL="857250" indent="-857250"/>
            <a:r>
              <a:rPr lang="en-US" sz="8800" i="1" dirty="0"/>
              <a:t>Efficient Use of Planes</a:t>
            </a:r>
          </a:p>
          <a:p>
            <a:pPr marL="0" lvl="0" indent="0">
              <a:buNone/>
            </a:pP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34189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9B45354-AA01-A745-8ED7-E8DDE1088E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8" t="-1161" r="-11708" b="194"/>
          <a:stretch/>
        </p:blipFill>
        <p:spPr>
          <a:xfrm>
            <a:off x="1473200" y="321274"/>
            <a:ext cx="21437600" cy="12900456"/>
          </a:xfrm>
        </p:spPr>
      </p:pic>
    </p:spTree>
    <p:extLst>
      <p:ext uri="{BB962C8B-B14F-4D97-AF65-F5344CB8AC3E}">
        <p14:creationId xmlns:p14="http://schemas.microsoft.com/office/powerpoint/2010/main" val="18376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QUICK BREAKOUT</a:t>
            </a:r>
            <a:br>
              <a:rPr lang="en-US" dirty="0"/>
            </a:br>
            <a:r>
              <a:rPr lang="en-US" dirty="0"/>
              <a:t>What Are Your Strategic Pillars?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1689100" y="6448926"/>
            <a:ext cx="21005800" cy="67009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i="1" dirty="0"/>
              <a:t>Identify the Three Essential Things You Do</a:t>
            </a:r>
          </a:p>
          <a:p>
            <a:pPr marL="857250" indent="-857250"/>
            <a:r>
              <a:rPr lang="en-US" sz="8800" i="1" dirty="0"/>
              <a:t>1.</a:t>
            </a:r>
          </a:p>
          <a:p>
            <a:pPr marL="857250" indent="-857250"/>
            <a:r>
              <a:rPr lang="en-US" sz="8800" i="1" dirty="0"/>
              <a:t>2.</a:t>
            </a:r>
          </a:p>
          <a:p>
            <a:pPr marL="857250" indent="-857250"/>
            <a:r>
              <a:rPr lang="en-US" sz="8800" i="1" dirty="0"/>
              <a:t>3.</a:t>
            </a: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42877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0ECA6C5-FD48-3547-8493-4736BB60815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" b="19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615637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Question Five—What is most important right now?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1689100" y="6223000"/>
            <a:ext cx="21005800" cy="692685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7200" dirty="0"/>
              <a:t>Strategic Thinking Leads to Identifying 3—5 Strategic Objectives</a:t>
            </a:r>
          </a:p>
          <a:p>
            <a:r>
              <a:rPr lang="en-US" sz="7200" dirty="0"/>
              <a:t>30 days to 1,000 days to Achieve </a:t>
            </a:r>
            <a:endParaRPr lang="en-US" sz="7200" i="1" dirty="0"/>
          </a:p>
          <a:p>
            <a:r>
              <a:rPr lang="en-US" sz="7100" dirty="0"/>
              <a:t>NONPROFITS BEWARE--</a:t>
            </a:r>
            <a:r>
              <a:rPr lang="en-US" sz="7200" dirty="0"/>
              <a:t>There will always be more good ideas than there is capacity to execute.</a:t>
            </a:r>
          </a:p>
          <a:p>
            <a:pPr marL="0" indent="0">
              <a:buNone/>
            </a:pPr>
            <a:endParaRPr lang="en-US" sz="7100" dirty="0"/>
          </a:p>
        </p:txBody>
      </p:sp>
    </p:spTree>
    <p:extLst>
      <p:ext uri="{BB962C8B-B14F-4D97-AF65-F5344CB8AC3E}">
        <p14:creationId xmlns:p14="http://schemas.microsoft.com/office/powerpoint/2010/main" val="413016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How many goals is enough?</a:t>
            </a:r>
            <a:br>
              <a:rPr lang="en-US" dirty="0"/>
            </a:br>
            <a:r>
              <a:rPr lang="en-US" dirty="0"/>
              <a:t>Number of Goals		Number Achieved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1689100" y="6223000"/>
            <a:ext cx="21005800" cy="692685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</a:pPr>
            <a:r>
              <a:rPr lang="en-US" sz="7200" dirty="0"/>
              <a:t>11—20									0</a:t>
            </a:r>
          </a:p>
          <a:p>
            <a:pPr lvl="0">
              <a:lnSpc>
                <a:spcPct val="120000"/>
              </a:lnSpc>
            </a:pPr>
            <a:r>
              <a:rPr lang="en-US" sz="7200" dirty="0"/>
              <a:t>4—10										1—2</a:t>
            </a:r>
          </a:p>
          <a:p>
            <a:pPr lvl="0">
              <a:lnSpc>
                <a:spcPct val="120000"/>
              </a:lnSpc>
            </a:pPr>
            <a:r>
              <a:rPr lang="en-US" sz="7200" dirty="0"/>
              <a:t>2—3											2--3</a:t>
            </a:r>
          </a:p>
          <a:p>
            <a:pPr marL="0" indent="0">
              <a:buNone/>
            </a:pPr>
            <a:endParaRPr lang="en-US" sz="7100" dirty="0"/>
          </a:p>
        </p:txBody>
      </p:sp>
    </p:spTree>
    <p:extLst>
      <p:ext uri="{BB962C8B-B14F-4D97-AF65-F5344CB8AC3E}">
        <p14:creationId xmlns:p14="http://schemas.microsoft.com/office/powerpoint/2010/main" val="25236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creen Shot 2019-09-04 at 2.19.58 PM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0" r="-37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39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xfrm>
            <a:off x="254000" y="3263900"/>
            <a:ext cx="24130000" cy="16096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Organizational Bandwidth for Strategic Change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254000" y="4873526"/>
            <a:ext cx="22440900" cy="8276332"/>
          </a:xfrm>
          <a:prstGeom prst="rect">
            <a:avLst/>
          </a:prstGeom>
        </p:spPr>
        <p:txBody>
          <a:bodyPr/>
          <a:lstStyle/>
          <a:p>
            <a:pPr marL="0" indent="0">
              <a:buSzPct val="100000"/>
              <a:buNone/>
              <a:defRPr sz="8400"/>
            </a:pPr>
            <a:r>
              <a:rPr lang="en-US" dirty="0"/>
              <a:t>Operational Activity		Strategic Activity</a:t>
            </a:r>
            <a:endParaRPr dirty="0"/>
          </a:p>
          <a:p>
            <a:pPr marL="0" indent="0">
              <a:buSzPct val="100000"/>
              <a:buNone/>
              <a:defRPr sz="8400"/>
            </a:pPr>
            <a:r>
              <a:rPr lang="en-US" dirty="0"/>
              <a:t>	80%										20%</a:t>
            </a:r>
          </a:p>
          <a:p>
            <a:pPr marL="0" indent="0">
              <a:buSzPct val="100000"/>
              <a:buNone/>
              <a:defRPr sz="8400"/>
            </a:pPr>
            <a:r>
              <a:rPr lang="en-US" dirty="0"/>
              <a:t>	85%										15%</a:t>
            </a:r>
          </a:p>
          <a:p>
            <a:pPr marL="0" indent="0">
              <a:buSzPct val="100000"/>
              <a:buNone/>
              <a:defRPr sz="8400"/>
            </a:pPr>
            <a:r>
              <a:rPr lang="en-US" dirty="0"/>
              <a:t>	90%										10%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32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“Deciding what not  to do is as important  as deciding what…"/>
          <p:cNvSpPr txBox="1">
            <a:spLocks noGrp="1"/>
          </p:cNvSpPr>
          <p:nvPr>
            <p:ph type="body" sz="half" idx="1"/>
          </p:nvPr>
        </p:nvSpPr>
        <p:spPr>
          <a:xfrm>
            <a:off x="1358900" y="3588047"/>
            <a:ext cx="10932022" cy="956181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SzTx/>
              <a:buNone/>
            </a:pPr>
            <a:r>
              <a:rPr dirty="0"/>
              <a:t>“Deciding what not </a:t>
            </a:r>
            <a:br>
              <a:rPr dirty="0"/>
            </a:br>
            <a:r>
              <a:rPr dirty="0"/>
              <a:t>to do is as important </a:t>
            </a:r>
            <a:br>
              <a:rPr dirty="0"/>
            </a:br>
            <a:r>
              <a:rPr dirty="0"/>
              <a:t>as deciding what</a:t>
            </a:r>
            <a:r>
              <a:rPr lang="en-US" dirty="0"/>
              <a:t> to do.”</a:t>
            </a:r>
            <a:endParaRPr dirty="0"/>
          </a:p>
          <a:p>
            <a:pPr marL="0" indent="0">
              <a:buSzTx/>
              <a:buNone/>
            </a:pPr>
            <a:endParaRPr dirty="0"/>
          </a:p>
          <a:p>
            <a:pPr marL="0" indent="0" algn="r">
              <a:buSzTx/>
              <a:buNone/>
              <a:defRPr i="1"/>
            </a:pPr>
            <a:endParaRPr dirty="0"/>
          </a:p>
          <a:p>
            <a:pPr marL="0" indent="0" algn="r">
              <a:buSzTx/>
              <a:buNone/>
              <a:defRPr i="1"/>
            </a:pPr>
            <a:r>
              <a:rPr dirty="0"/>
              <a:t>Steve Jobs</a:t>
            </a:r>
          </a:p>
        </p:txBody>
      </p:sp>
      <p:pic>
        <p:nvPicPr>
          <p:cNvPr id="282" name="1200px-Steve_Jobs_Headshot_2010-CROP.jpg" descr="1200px-Steve_Jobs_Headshot_2010-CR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556" y="2544796"/>
            <a:ext cx="11399189" cy="11171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xfrm>
            <a:off x="1689100" y="2825750"/>
            <a:ext cx="21005800" cy="2047776"/>
          </a:xfrm>
          <a:prstGeom prst="rect">
            <a:avLst/>
          </a:prstGeom>
        </p:spPr>
        <p:txBody>
          <a:bodyPr>
            <a:normAutofit/>
          </a:bodyPr>
          <a:lstStyle>
            <a:lvl1pPr defTabSz="676909">
              <a:defRPr sz="10496"/>
            </a:lvl1pPr>
          </a:lstStyle>
          <a:p>
            <a:r>
              <a:rPr lang="en-US" dirty="0"/>
              <a:t>Question Six—Who must do what?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984250" y="4445000"/>
            <a:ext cx="22860000" cy="9271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/>
            <a:r>
              <a:rPr lang="en-US" sz="7200" i="1" dirty="0"/>
              <a:t>“Leaders need to clearly and unambiguously stipulate what their respective responsibilities are when they go back to work to do their day jobs.” </a:t>
            </a:r>
            <a:r>
              <a:rPr lang="en-US" sz="7200" i="1" dirty="0" err="1"/>
              <a:t>Lencioni</a:t>
            </a:r>
            <a:r>
              <a:rPr lang="en-US" sz="7200" i="1" dirty="0"/>
              <a:t> </a:t>
            </a:r>
          </a:p>
          <a:p>
            <a:pPr lvl="0"/>
            <a:r>
              <a:rPr lang="en-US" sz="7200" dirty="0"/>
              <a:t>NONPROFITS BEWARE—Do you have vague, generic aspirations masquerading as strategic goals?  Or, do you have well-articulated Strategic Objectives, linked to complementing Operational Objectives, assigned as Tactical Actions to one specific member of the Leadership Team? </a:t>
            </a: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36187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50355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2800" dirty="0">
                <a:solidFill>
                  <a:srgbClr val="FFFFFF"/>
                </a:solidFill>
              </a:rPr>
              <a:t>THE INTERCONNECTIVITY</a:t>
            </a:r>
            <a:br>
              <a:rPr lang="en-US" sz="12800" dirty="0">
                <a:solidFill>
                  <a:srgbClr val="FFFFFF"/>
                </a:solidFill>
              </a:rPr>
            </a:br>
            <a:r>
              <a:rPr lang="en-US" sz="12800" dirty="0">
                <a:solidFill>
                  <a:srgbClr val="FFFFFF"/>
                </a:solidFill>
              </a:rPr>
              <a:t>OF STRATEGIC PLANNING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1778000" y="7334250"/>
            <a:ext cx="20828000" cy="6076950"/>
          </a:xfrm>
        </p:spPr>
        <p:txBody>
          <a:bodyPr>
            <a:noAutofit/>
          </a:bodyPr>
          <a:lstStyle/>
          <a:p>
            <a:pPr marL="1143000" lvl="0" indent="-1143000" algn="l">
              <a:buFont typeface="Arial" panose="020B0604020202020204" pitchFamily="34" charset="0"/>
              <a:buChar char="•"/>
            </a:pPr>
            <a:r>
              <a:rPr lang="en-US" sz="8800" i="1" dirty="0">
                <a:solidFill>
                  <a:schemeClr val="bg1"/>
                </a:solidFill>
                <a:latin typeface="+mj-lt"/>
              </a:rPr>
              <a:t>The Strategic Plan</a:t>
            </a:r>
          </a:p>
          <a:p>
            <a:pPr marL="1143000" lvl="0" indent="-1143000" algn="l">
              <a:buFont typeface="Arial" panose="020B0604020202020204" pitchFamily="34" charset="0"/>
              <a:buChar char="•"/>
            </a:pPr>
            <a:r>
              <a:rPr lang="en-US" sz="8800" i="1" dirty="0">
                <a:solidFill>
                  <a:schemeClr val="bg1"/>
                </a:solidFill>
                <a:latin typeface="+mj-lt"/>
              </a:rPr>
              <a:t>The Operational Plan</a:t>
            </a:r>
            <a:endParaRPr lang="en-US" sz="8800" dirty="0">
              <a:solidFill>
                <a:schemeClr val="bg1"/>
              </a:solidFill>
              <a:latin typeface="+mj-lt"/>
            </a:endParaRPr>
          </a:p>
          <a:p>
            <a:pPr marL="1143000" lvl="0" indent="-1143000" algn="l">
              <a:buFont typeface="Arial" panose="020B0604020202020204" pitchFamily="34" charset="0"/>
              <a:buChar char="•"/>
            </a:pPr>
            <a:r>
              <a:rPr lang="en-US" sz="8800" i="1" dirty="0">
                <a:solidFill>
                  <a:schemeClr val="bg1"/>
                </a:solidFill>
                <a:latin typeface="+mj-lt"/>
              </a:rPr>
              <a:t>The Annual Plan</a:t>
            </a:r>
            <a:endParaRPr lang="en-US" sz="8800" dirty="0">
              <a:solidFill>
                <a:schemeClr val="bg1"/>
              </a:solidFill>
              <a:latin typeface="+mj-lt"/>
            </a:endParaRPr>
          </a:p>
          <a:p>
            <a:pPr marL="1143000" lvl="0" indent="-1143000" algn="l">
              <a:buFont typeface="Arial" panose="020B0604020202020204" pitchFamily="34" charset="0"/>
              <a:buChar char="•"/>
            </a:pPr>
            <a:r>
              <a:rPr lang="en-US" sz="8800" i="1" dirty="0">
                <a:solidFill>
                  <a:schemeClr val="bg1"/>
                </a:solidFill>
                <a:latin typeface="+mj-lt"/>
              </a:rPr>
              <a:t>The Case Statement</a:t>
            </a:r>
            <a:endParaRPr lang="en-US" sz="8800" dirty="0">
              <a:solidFill>
                <a:schemeClr val="bg1"/>
              </a:solidFill>
              <a:latin typeface="+mj-lt"/>
            </a:endParaRPr>
          </a:p>
          <a:p>
            <a:pPr lvl="2" indent="0" algn="l"/>
            <a:endParaRPr lang="en-US" sz="9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5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50355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2800" dirty="0">
                <a:solidFill>
                  <a:srgbClr val="FFFFFF"/>
                </a:solidFill>
              </a:rPr>
              <a:t>THE DISCONNECT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1778000" y="8731250"/>
            <a:ext cx="20828000" cy="3445410"/>
          </a:xfrm>
        </p:spPr>
        <p:txBody>
          <a:bodyPr>
            <a:noAutofit/>
          </a:bodyPr>
          <a:lstStyle/>
          <a:p>
            <a:pPr lvl="2" indent="0" algn="l"/>
            <a:endParaRPr lang="en-US" sz="9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948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xfrm>
            <a:off x="1689100" y="2825750"/>
            <a:ext cx="21005800" cy="2047776"/>
          </a:xfrm>
          <a:prstGeom prst="rect">
            <a:avLst/>
          </a:prstGeom>
        </p:spPr>
        <p:txBody>
          <a:bodyPr>
            <a:normAutofit/>
          </a:bodyPr>
          <a:lstStyle>
            <a:lvl1pPr defTabSz="676909">
              <a:defRPr sz="10496"/>
            </a:lvl1pPr>
          </a:lstStyle>
          <a:p>
            <a:r>
              <a:rPr lang="en-US" dirty="0"/>
              <a:t>Overcoming the Disconnect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984250" y="4445000"/>
            <a:ext cx="22860000" cy="9271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You Have Made Plans that Will:</a:t>
            </a:r>
          </a:p>
          <a:p>
            <a:pPr lvl="0"/>
            <a:r>
              <a:rPr lang="en-US" sz="7200" dirty="0"/>
              <a:t>Expand Your Reach</a:t>
            </a:r>
          </a:p>
          <a:p>
            <a:pPr lvl="0"/>
            <a:r>
              <a:rPr lang="en-US" sz="7200" dirty="0"/>
              <a:t>Increase Your Revenue</a:t>
            </a:r>
          </a:p>
          <a:p>
            <a:pPr lvl="0"/>
            <a:r>
              <a:rPr lang="en-US" sz="7200" dirty="0"/>
              <a:t>Launch a New Program</a:t>
            </a:r>
          </a:p>
          <a:p>
            <a:pPr lvl="0"/>
            <a:r>
              <a:rPr lang="en-US" sz="7200" dirty="0"/>
              <a:t>Create New Facilities</a:t>
            </a:r>
          </a:p>
          <a:p>
            <a:pPr lvl="0"/>
            <a:r>
              <a:rPr lang="en-US" sz="7200" dirty="0"/>
              <a:t>Increase Your Effectiveness</a:t>
            </a:r>
          </a:p>
          <a:p>
            <a:pPr marL="0" lvl="0" indent="0">
              <a:buNone/>
            </a:pP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37391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lang="en-US" dirty="0"/>
              <a:t>The Disconnect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1689100" y="4873526"/>
            <a:ext cx="21005800" cy="827633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/>
            <a:r>
              <a:rPr lang="en-US" i="1" dirty="0"/>
              <a:t>Lofty, Vague Goals</a:t>
            </a:r>
          </a:p>
          <a:p>
            <a:pPr lvl="0"/>
            <a:r>
              <a:rPr lang="en-US" i="1" dirty="0"/>
              <a:t>Too Many Goals</a:t>
            </a:r>
          </a:p>
          <a:p>
            <a:pPr lvl="0"/>
            <a:r>
              <a:rPr lang="en-US" i="1" dirty="0"/>
              <a:t>No Goals</a:t>
            </a:r>
          </a:p>
          <a:p>
            <a:pPr lvl="0"/>
            <a:r>
              <a:rPr lang="en-US" i="1" dirty="0"/>
              <a:t>Not-Ready-for Long-Range Thinking</a:t>
            </a:r>
          </a:p>
          <a:p>
            <a:pPr lvl="0"/>
            <a:r>
              <a:rPr lang="en-US" i="1" dirty="0"/>
              <a:t>Bound by Culture</a:t>
            </a:r>
          </a:p>
          <a:p>
            <a:pPr lvl="0"/>
            <a:r>
              <a:rPr lang="en-US" i="1" dirty="0"/>
              <a:t>Too Busy to Do More</a:t>
            </a:r>
          </a:p>
        </p:txBody>
      </p:sp>
    </p:spTree>
    <p:extLst>
      <p:ext uri="{BB962C8B-B14F-4D97-AF65-F5344CB8AC3E}">
        <p14:creationId xmlns:p14="http://schemas.microsoft.com/office/powerpoint/2010/main" val="11025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2229-BECE-6248-B618-9C83875EF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2324100"/>
            <a:ext cx="21005800" cy="8865268"/>
          </a:xfrm>
        </p:spPr>
        <p:txBody>
          <a:bodyPr>
            <a:normAutofit/>
          </a:bodyPr>
          <a:lstStyle/>
          <a:p>
            <a:pPr algn="ctr"/>
            <a:r>
              <a:rPr lang="en-US" sz="12400" dirty="0"/>
              <a:t>COVID</a:t>
            </a:r>
            <a:br>
              <a:rPr lang="en-US" sz="12400" dirty="0"/>
            </a:br>
            <a:br>
              <a:rPr lang="en-US" sz="12400" dirty="0"/>
            </a:br>
            <a:r>
              <a:rPr lang="en-US" sz="12400" dirty="0"/>
              <a:t>POP 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0098F-E256-F24B-9409-4CC9B3278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9100" y="12705346"/>
            <a:ext cx="21005800" cy="111225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xfrm>
            <a:off x="1689100" y="2825750"/>
            <a:ext cx="21005800" cy="2047776"/>
          </a:xfrm>
          <a:prstGeom prst="rect">
            <a:avLst/>
          </a:prstGeom>
        </p:spPr>
        <p:txBody>
          <a:bodyPr>
            <a:normAutofit/>
          </a:bodyPr>
          <a:lstStyle>
            <a:lvl1pPr defTabSz="676909">
              <a:defRPr sz="10496"/>
            </a:lvl1pPr>
          </a:lstStyle>
          <a:p>
            <a:r>
              <a:rPr lang="en-US" dirty="0"/>
              <a:t>Overcoming the Disconnect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984250" y="4445000"/>
            <a:ext cx="22860000" cy="9271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7200" dirty="0"/>
              <a:t>“There are two things a leader can influence when it comes to producing results:  your ‘strategy’ (or plan) and your ability to ‘execute’ that strategy.”  </a:t>
            </a:r>
            <a:br>
              <a:rPr lang="en-US" sz="7200" dirty="0"/>
            </a:br>
            <a:endParaRPr lang="en-US" sz="7200" dirty="0"/>
          </a:p>
          <a:p>
            <a:r>
              <a:rPr lang="en-US" sz="7200" dirty="0"/>
              <a:t>The solution isn’t necessarily on the Strategy side; it’s often on the Execution side.</a:t>
            </a:r>
          </a:p>
          <a:p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8072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Larry-The-Cable-Guy_9_2009_RT2.jpeg" descr="Larry-The-Cable-Guy_9_2009_RT2.jpeg"/>
          <p:cNvPicPr>
            <a:picLocks noChangeAspect="1"/>
          </p:cNvPicPr>
          <p:nvPr/>
        </p:nvPicPr>
        <p:blipFill>
          <a:blip r:embed="rId2"/>
          <a:srcRect l="18625" t="13529"/>
          <a:stretch>
            <a:fillRect/>
          </a:stretch>
        </p:blipFill>
        <p:spPr>
          <a:xfrm>
            <a:off x="12955403" y="2560234"/>
            <a:ext cx="14352855" cy="22879652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Git-R-Done!…"/>
          <p:cNvSpPr txBox="1">
            <a:spLocks noGrp="1"/>
          </p:cNvSpPr>
          <p:nvPr>
            <p:ph type="body" sz="half" idx="1"/>
          </p:nvPr>
        </p:nvSpPr>
        <p:spPr>
          <a:xfrm>
            <a:off x="1689100" y="3588047"/>
            <a:ext cx="11778556" cy="956181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2800"/>
            </a:pPr>
            <a:r>
              <a:t>Git-R-Done!</a:t>
            </a:r>
          </a:p>
          <a:p>
            <a:pPr marL="0" indent="0" algn="r">
              <a:buSzTx/>
              <a:buNone/>
              <a:defRPr i="1"/>
            </a:pPr>
            <a:endParaRPr/>
          </a:p>
          <a:p>
            <a:pPr marL="0" indent="0" algn="r">
              <a:buSzTx/>
              <a:buNone/>
              <a:defRPr i="1"/>
            </a:pPr>
            <a:r>
              <a:t>Larry the Cable Guy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xfrm>
            <a:off x="1689100" y="2825750"/>
            <a:ext cx="21005800" cy="2047776"/>
          </a:xfrm>
          <a:prstGeom prst="rect">
            <a:avLst/>
          </a:prstGeom>
        </p:spPr>
        <p:txBody>
          <a:bodyPr>
            <a:normAutofit/>
          </a:bodyPr>
          <a:lstStyle>
            <a:lvl1pPr defTabSz="676909">
              <a:defRPr sz="10496"/>
            </a:lvl1pPr>
          </a:lstStyle>
          <a:p>
            <a:r>
              <a:rPr lang="en-US" dirty="0"/>
              <a:t>The Execution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984250" y="4445000"/>
            <a:ext cx="22860000" cy="9271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7200" i="1" dirty="0"/>
              <a:t>“I know what I need to do.  </a:t>
            </a:r>
            <a:br>
              <a:rPr lang="en-US" sz="7200" i="1" dirty="0"/>
            </a:br>
            <a:r>
              <a:rPr lang="en-US" sz="7200" i="1" dirty="0"/>
              <a:t>I just don’t know how to do it.”	</a:t>
            </a:r>
            <a:r>
              <a:rPr lang="en-US" sz="7200" dirty="0"/>
              <a:t>	</a:t>
            </a:r>
            <a:br>
              <a:rPr lang="en-US" sz="7200" dirty="0"/>
            </a:br>
            <a:r>
              <a:rPr lang="en-US" sz="7200" dirty="0"/>
              <a:t>				Andy Grove—CEO Intel</a:t>
            </a:r>
          </a:p>
          <a:p>
            <a:endParaRPr lang="en-US" sz="7200" dirty="0"/>
          </a:p>
          <a:p>
            <a:r>
              <a:rPr lang="en-US" sz="7200" dirty="0"/>
              <a:t>The Key to effective execution is often not deciding “what” to do, the Key is learning “how” to do it.</a:t>
            </a:r>
          </a:p>
          <a:p>
            <a:pPr marL="0" indent="0">
              <a:buNone/>
            </a:pP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277729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xfrm>
            <a:off x="1689100" y="2825750"/>
            <a:ext cx="21005800" cy="2047776"/>
          </a:xfrm>
          <a:prstGeom prst="rect">
            <a:avLst/>
          </a:prstGeom>
        </p:spPr>
        <p:txBody>
          <a:bodyPr>
            <a:normAutofit/>
          </a:bodyPr>
          <a:lstStyle>
            <a:lvl1pPr defTabSz="676909">
              <a:defRPr sz="10496"/>
            </a:lvl1pPr>
          </a:lstStyle>
          <a:p>
            <a:r>
              <a:rPr lang="en-US" dirty="0"/>
              <a:t>The Execution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984250" y="4445000"/>
            <a:ext cx="22860000" cy="9271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/>
              <a:t>The Organizational Reality Is:</a:t>
            </a:r>
          </a:p>
          <a:p>
            <a:r>
              <a:rPr lang="en-US" sz="7200" dirty="0"/>
              <a:t>New Strategy, New Programs Mean Change!  </a:t>
            </a:r>
          </a:p>
          <a:p>
            <a:r>
              <a:rPr lang="en-US" sz="7200" dirty="0"/>
              <a:t>How do you do change?</a:t>
            </a:r>
            <a:br>
              <a:rPr lang="en-US" sz="7200" dirty="0"/>
            </a:br>
            <a:endParaRPr lang="en-US" sz="7200" dirty="0"/>
          </a:p>
          <a:p>
            <a:pPr lvl="0"/>
            <a:r>
              <a:rPr lang="en-US" sz="7200" dirty="0"/>
              <a:t>A.  Send a Memo, Hold a Meeting—Announce Change?</a:t>
            </a:r>
            <a:br>
              <a:rPr lang="en-US" sz="7200" dirty="0"/>
            </a:br>
            <a:r>
              <a:rPr lang="en-US" sz="7200" dirty="0"/>
              <a:t>Stroke of a Pen!</a:t>
            </a:r>
          </a:p>
          <a:p>
            <a:pPr lvl="0"/>
            <a:r>
              <a:rPr lang="en-US" sz="7200" dirty="0"/>
              <a:t>B.  Foster real change through changing behavior?</a:t>
            </a:r>
            <a:br>
              <a:rPr lang="en-US" sz="7200" dirty="0"/>
            </a:br>
            <a:r>
              <a:rPr lang="en-US" sz="7200" dirty="0"/>
              <a:t>Create a Culture of Planning &amp; Execution!</a:t>
            </a:r>
          </a:p>
          <a:p>
            <a:pPr marL="0" indent="0">
              <a:buNone/>
            </a:pPr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230006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“People weren’t sure what the goal was, weren’t committed to it, didn’t know what to do about it specifically, and weren’t being held accountable for it.”…"/>
          <p:cNvSpPr txBox="1">
            <a:spLocks noGrp="1"/>
          </p:cNvSpPr>
          <p:nvPr>
            <p:ph type="body" idx="1"/>
          </p:nvPr>
        </p:nvSpPr>
        <p:spPr>
          <a:xfrm>
            <a:off x="1689100" y="3588047"/>
            <a:ext cx="21005800" cy="956181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808990">
              <a:buSzTx/>
              <a:buNone/>
              <a:defRPr sz="9408"/>
            </a:pPr>
            <a:r>
              <a:t>“People weren’t sure what the goal was, weren’t committed to it, didn’t know what to do about it specifically, and weren’t being held accountable for it.” </a:t>
            </a:r>
          </a:p>
          <a:p>
            <a:pPr marL="0" indent="0" defTabSz="808990">
              <a:buSzTx/>
              <a:buNone/>
              <a:defRPr sz="9408"/>
            </a:pPr>
            <a:endParaRPr/>
          </a:p>
          <a:p>
            <a:pPr marL="0" indent="0" algn="r" defTabSz="808990">
              <a:buSzTx/>
              <a:buNone/>
              <a:defRPr sz="9408" i="1"/>
            </a:pPr>
            <a:r>
              <a:t>The Four Disciplines of Execution, </a:t>
            </a:r>
            <a:r>
              <a:rPr i="0"/>
              <a:t>McChesney, Covey, Huling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xfrm>
            <a:off x="1689100" y="2825750"/>
            <a:ext cx="21005800" cy="2047776"/>
          </a:xfrm>
          <a:prstGeom prst="rect">
            <a:avLst/>
          </a:prstGeom>
        </p:spPr>
        <p:txBody>
          <a:bodyPr>
            <a:normAutofit/>
          </a:bodyPr>
          <a:lstStyle>
            <a:lvl1pPr defTabSz="676909">
              <a:defRPr sz="10496"/>
            </a:lvl1pPr>
          </a:lstStyle>
          <a:p>
            <a:r>
              <a:rPr lang="en-US" dirty="0"/>
              <a:t>Overcoming the Disconnect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984250" y="4445000"/>
            <a:ext cx="22860000" cy="9271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7200" dirty="0"/>
              <a:t>What’s the problem with poor execution?  People?</a:t>
            </a:r>
            <a:br>
              <a:rPr lang="en-US" sz="7200" dirty="0"/>
            </a:br>
            <a:endParaRPr lang="en-US" sz="7200" dirty="0"/>
          </a:p>
          <a:p>
            <a:r>
              <a:rPr lang="en-US" sz="7200" dirty="0"/>
              <a:t>No!  The problem is in the culture of execution.</a:t>
            </a:r>
          </a:p>
          <a:p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354118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xfrm>
            <a:off x="1689100" y="2825750"/>
            <a:ext cx="21005800" cy="2047776"/>
          </a:xfrm>
          <a:prstGeom prst="rect">
            <a:avLst/>
          </a:prstGeom>
        </p:spPr>
        <p:txBody>
          <a:bodyPr>
            <a:normAutofit/>
          </a:bodyPr>
          <a:lstStyle>
            <a:lvl1pPr defTabSz="676909">
              <a:defRPr sz="10496"/>
            </a:lvl1pPr>
          </a:lstStyle>
          <a:p>
            <a:r>
              <a:rPr lang="en-US" dirty="0"/>
              <a:t>Overcoming the Disconnect</a:t>
            </a:r>
            <a:endParaRPr dirty="0"/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xfrm>
            <a:off x="984250" y="4445000"/>
            <a:ext cx="22860000" cy="9271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/>
              <a:t>Here’s the Secret . . . Ready?</a:t>
            </a:r>
            <a:br>
              <a:rPr lang="en-US" sz="8800" dirty="0"/>
            </a:br>
            <a:endParaRPr lang="en-US" sz="8800" dirty="0"/>
          </a:p>
          <a:p>
            <a:pPr lvl="0"/>
            <a:r>
              <a:rPr lang="en-US" sz="8800" i="1" dirty="0"/>
              <a:t>“The real enemy of execution is your day job!”</a:t>
            </a:r>
          </a:p>
          <a:p>
            <a:pPr lvl="0"/>
            <a:r>
              <a:rPr lang="en-US" sz="8800" i="1" dirty="0"/>
              <a:t>The Tyranny of the Urgent</a:t>
            </a:r>
          </a:p>
          <a:p>
            <a:pPr lvl="0"/>
            <a:r>
              <a:rPr lang="en-US" sz="8800" i="1" dirty="0"/>
              <a:t>The Whirlwind of Operations</a:t>
            </a:r>
          </a:p>
          <a:p>
            <a:endParaRPr lang="en-US" sz="7200" dirty="0"/>
          </a:p>
          <a:p>
            <a:endParaRPr lang="en-US" sz="7100" i="1" dirty="0"/>
          </a:p>
        </p:txBody>
      </p:sp>
    </p:spTree>
    <p:extLst>
      <p:ext uri="{BB962C8B-B14F-4D97-AF65-F5344CB8AC3E}">
        <p14:creationId xmlns:p14="http://schemas.microsoft.com/office/powerpoint/2010/main" val="12191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eak Execution—Root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t>Weak Execution—Root Causes</a:t>
            </a:r>
          </a:p>
        </p:txBody>
      </p:sp>
      <p:sp>
        <p:nvSpPr>
          <p:cNvPr id="299" name="Lack of Clarity in the Goa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641230" indent="-1641230">
              <a:buSzPct val="100000"/>
              <a:buAutoNum type="arabicPeriod"/>
              <a:defRPr sz="8400"/>
            </a:pPr>
            <a:r>
              <a:rPr dirty="0"/>
              <a:t>Lack of Clarity in the Goal</a:t>
            </a:r>
          </a:p>
          <a:p>
            <a:pPr marL="1641230" indent="-1641230">
              <a:buSzPct val="100000"/>
              <a:buAutoNum type="arabicPeriod"/>
              <a:defRPr sz="8400"/>
            </a:pPr>
            <a:r>
              <a:rPr dirty="0"/>
              <a:t>Lack of Commitment to the Goal</a:t>
            </a:r>
          </a:p>
          <a:p>
            <a:pPr marL="1641230" indent="-1641230">
              <a:buSzPct val="100000"/>
              <a:buAutoNum type="arabicPeriod"/>
              <a:defRPr sz="8400"/>
            </a:pPr>
            <a:r>
              <a:rPr dirty="0"/>
              <a:t>Lack of Accountability to Achieve the Goal  </a:t>
            </a:r>
          </a:p>
          <a:p>
            <a:pPr marL="1641230" indent="-1641230">
              <a:buSzPct val="100000"/>
              <a:buAutoNum type="arabicPeriod"/>
              <a:defRPr sz="8400"/>
            </a:pPr>
            <a:r>
              <a:rPr dirty="0"/>
              <a:t>Fundamental Enemy of Execution—</a:t>
            </a:r>
            <a:br>
              <a:rPr dirty="0"/>
            </a:br>
            <a:r>
              <a:rPr dirty="0"/>
              <a:t>Day-to-Day Operations</a:t>
            </a:r>
          </a:p>
        </p:txBody>
      </p:sp>
    </p:spTree>
    <p:extLst>
      <p:ext uri="{BB962C8B-B14F-4D97-AF65-F5344CB8AC3E}">
        <p14:creationId xmlns:p14="http://schemas.microsoft.com/office/powerpoint/2010/main" val="364684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uiExpand="1" build="p" bldLvl="5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4D2EC-05E4-1149-891E-9C5BE648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-- Coach’s Breakout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E2807-5269-B94B-9AE2-D5DE9C401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Does Our Organization Have a Disconnect Between Planning &amp; Execution?</a:t>
            </a:r>
          </a:p>
        </p:txBody>
      </p:sp>
    </p:spTree>
    <p:extLst>
      <p:ext uri="{BB962C8B-B14F-4D97-AF65-F5344CB8AC3E}">
        <p14:creationId xmlns:p14="http://schemas.microsoft.com/office/powerpoint/2010/main" val="37658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our Disciplines of Exec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t>Four Disciplines of Execution</a:t>
            </a:r>
          </a:p>
        </p:txBody>
      </p:sp>
      <p:sp>
        <p:nvSpPr>
          <p:cNvPr id="309" name="Discipline 1:  Focus on the wildly importa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2000"/>
              </a:spcBef>
              <a:buSzTx/>
              <a:buNone/>
              <a:defRPr sz="7600"/>
            </a:pPr>
            <a:r>
              <a:rPr dirty="0"/>
              <a:t>Discipline 1:  Focus on the wildly important </a:t>
            </a:r>
          </a:p>
          <a:p>
            <a:pPr marL="0" indent="0">
              <a:spcBef>
                <a:spcPts val="2000"/>
              </a:spcBef>
              <a:buSzTx/>
              <a:buNone/>
              <a:defRPr sz="7600"/>
            </a:pPr>
            <a:r>
              <a:rPr dirty="0"/>
              <a:t>Discipline 2:  Act on the lead measures </a:t>
            </a:r>
          </a:p>
          <a:p>
            <a:pPr marL="0" indent="0">
              <a:spcBef>
                <a:spcPts val="2000"/>
              </a:spcBef>
              <a:buSzTx/>
              <a:buNone/>
              <a:defRPr sz="7600"/>
            </a:pPr>
            <a:r>
              <a:rPr dirty="0"/>
              <a:t>Discipline 3:  Keep a compelling scorecard </a:t>
            </a:r>
          </a:p>
          <a:p>
            <a:pPr marL="0" indent="0">
              <a:spcBef>
                <a:spcPts val="2000"/>
              </a:spcBef>
              <a:buSzTx/>
              <a:buNone/>
              <a:defRPr sz="7600"/>
            </a:pPr>
            <a:r>
              <a:rPr dirty="0"/>
              <a:t>Discipline 4:  Create a cadence of accountability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1" uiExpand="1" build="p" bldLvl="5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8" y="3202931"/>
            <a:ext cx="21489982" cy="629541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2400" i="1" dirty="0">
                <a:solidFill>
                  <a:schemeClr val="bg1"/>
                </a:solidFill>
              </a:rPr>
              <a:t>PLANNING &amp; EXECUTION</a:t>
            </a:r>
            <a:br>
              <a:rPr lang="en-US" sz="12400" i="1" dirty="0">
                <a:solidFill>
                  <a:schemeClr val="bg1"/>
                </a:solidFill>
              </a:rPr>
            </a:br>
            <a:r>
              <a:rPr lang="en-US" sz="12400" i="1" dirty="0">
                <a:solidFill>
                  <a:schemeClr val="bg1"/>
                </a:solidFill>
              </a:rPr>
              <a:t>POP QUIZ</a:t>
            </a:r>
          </a:p>
        </p:txBody>
      </p:sp>
    </p:spTree>
    <p:extLst>
      <p:ext uri="{BB962C8B-B14F-4D97-AF65-F5344CB8AC3E}">
        <p14:creationId xmlns:p14="http://schemas.microsoft.com/office/powerpoint/2010/main" val="414330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our Disciplines of Execution"/>
          <p:cNvSpPr txBox="1">
            <a:spLocks noGrp="1"/>
          </p:cNvSpPr>
          <p:nvPr>
            <p:ph type="title"/>
          </p:nvPr>
        </p:nvSpPr>
        <p:spPr>
          <a:xfrm>
            <a:off x="698500" y="3263900"/>
            <a:ext cx="21996400" cy="16096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dirty="0"/>
              <a:t>Discipline</a:t>
            </a:r>
            <a:r>
              <a:rPr lang="en-US" dirty="0"/>
              <a:t> 1: Focus on the wildly important</a:t>
            </a:r>
            <a:endParaRPr dirty="0"/>
          </a:p>
        </p:txBody>
      </p:sp>
      <p:sp>
        <p:nvSpPr>
          <p:cNvPr id="309" name="Discipline 1:  Focus on the wildly important…"/>
          <p:cNvSpPr txBox="1">
            <a:spLocks noGrp="1"/>
          </p:cNvSpPr>
          <p:nvPr>
            <p:ph type="body" idx="1"/>
          </p:nvPr>
        </p:nvSpPr>
        <p:spPr>
          <a:xfrm>
            <a:off x="1689100" y="5264150"/>
            <a:ext cx="21005800" cy="791745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  <a:buSzTx/>
              <a:defRPr sz="7600"/>
            </a:pPr>
            <a:r>
              <a:rPr lang="en-US" dirty="0"/>
              <a:t>What are the two most important things you need to do?</a:t>
            </a:r>
          </a:p>
          <a:p>
            <a:pPr>
              <a:spcBef>
                <a:spcPts val="2000"/>
              </a:spcBef>
              <a:buSzTx/>
              <a:defRPr sz="7600"/>
            </a:pPr>
            <a:r>
              <a:rPr lang="en-US" dirty="0"/>
              <a:t>The more you try to do, the less you will accomplish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782987"/>
      </p:ext>
    </p:extLst>
  </p:cSld>
  <p:clrMapOvr>
    <a:masterClrMapping/>
  </p:clrMapOvr>
  <p:transition spd="med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uiExpand="1" build="p" bldLvl="5" advAuto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our Disciplines of Execution"/>
          <p:cNvSpPr txBox="1">
            <a:spLocks noGrp="1"/>
          </p:cNvSpPr>
          <p:nvPr>
            <p:ph type="title"/>
          </p:nvPr>
        </p:nvSpPr>
        <p:spPr>
          <a:xfrm>
            <a:off x="698500" y="3263900"/>
            <a:ext cx="21996400" cy="16096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dirty="0"/>
              <a:t>Discipline</a:t>
            </a:r>
            <a:r>
              <a:rPr lang="en-US" dirty="0"/>
              <a:t> 2: Act on lead measures</a:t>
            </a:r>
            <a:endParaRPr dirty="0"/>
          </a:p>
        </p:txBody>
      </p:sp>
      <p:sp>
        <p:nvSpPr>
          <p:cNvPr id="309" name="Discipline 1:  Focus on the wildly importa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 lag measure tells you if you’ve achieved a goal.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 lead measure tells you if you’re likely to achieve a goal.</a:t>
            </a:r>
          </a:p>
          <a:p>
            <a:pPr>
              <a:spcBef>
                <a:spcPts val="2000"/>
              </a:spcBef>
              <a:buSzTx/>
              <a:defRPr sz="7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6381885"/>
      </p:ext>
    </p:extLst>
  </p:cSld>
  <p:clrMapOvr>
    <a:masterClrMapping/>
  </p:clrMapOvr>
  <p:transition spd="med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uiExpand="1" build="p" bldLvl="5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our Disciplines of Execution"/>
          <p:cNvSpPr txBox="1">
            <a:spLocks noGrp="1"/>
          </p:cNvSpPr>
          <p:nvPr>
            <p:ph type="title"/>
          </p:nvPr>
        </p:nvSpPr>
        <p:spPr>
          <a:xfrm>
            <a:off x="698500" y="3263900"/>
            <a:ext cx="21996400" cy="16096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dirty="0"/>
              <a:t>Discipline</a:t>
            </a:r>
            <a:r>
              <a:rPr lang="en-US" dirty="0"/>
              <a:t> 2: Act on lead measures</a:t>
            </a:r>
            <a:endParaRPr dirty="0"/>
          </a:p>
        </p:txBody>
      </p:sp>
      <p:sp>
        <p:nvSpPr>
          <p:cNvPr id="309" name="Discipline 1:  Focus on the wildly importa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Lag Measure—Metrics that Track Performance After the Fact</a:t>
            </a:r>
          </a:p>
          <a:p>
            <a:r>
              <a:rPr lang="en-US" dirty="0"/>
              <a:t>Lead Measure—Predictable measures influenced by team members</a:t>
            </a:r>
          </a:p>
          <a:p>
            <a:pPr marL="0" indent="0">
              <a:buNone/>
            </a:pPr>
            <a:r>
              <a:rPr lang="en-US" dirty="0"/>
              <a:t>	(X to Y by when?)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6594477"/>
      </p:ext>
    </p:extLst>
  </p:cSld>
  <p:clrMapOvr>
    <a:masterClrMapping/>
  </p:clrMapOvr>
  <p:transition spd="med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uiExpand="1" build="p" bldLvl="5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our Disciplines of Execution"/>
          <p:cNvSpPr txBox="1">
            <a:spLocks noGrp="1"/>
          </p:cNvSpPr>
          <p:nvPr>
            <p:ph type="title"/>
          </p:nvPr>
        </p:nvSpPr>
        <p:spPr>
          <a:xfrm>
            <a:off x="698500" y="3263900"/>
            <a:ext cx="21996400" cy="16096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dirty="0"/>
              <a:t>Discipline</a:t>
            </a:r>
            <a:r>
              <a:rPr lang="en-US" dirty="0"/>
              <a:t> 2: Act on lead measures</a:t>
            </a:r>
            <a:endParaRPr dirty="0"/>
          </a:p>
        </p:txBody>
      </p:sp>
      <p:sp>
        <p:nvSpPr>
          <p:cNvPr id="309" name="Discipline 1:  Focus on the wildly importa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/>
              <a:t>Lag Measure—Increase annual giving by 10% ($50,000)</a:t>
            </a:r>
          </a:p>
          <a:p>
            <a:r>
              <a:rPr lang="en-US" dirty="0"/>
              <a:t>Lead Measure—Three Development Staff each make 2 face-to-face donor cultivation and 1-solicitation contact per week from September through December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899092"/>
      </p:ext>
    </p:extLst>
  </p:cSld>
  <p:clrMapOvr>
    <a:masterClrMapping/>
  </p:clrMapOvr>
  <p:transition spd="med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uiExpand="1" build="p" bldLvl="5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our Disciplines of Execution"/>
          <p:cNvSpPr txBox="1">
            <a:spLocks noGrp="1"/>
          </p:cNvSpPr>
          <p:nvPr>
            <p:ph type="title"/>
          </p:nvPr>
        </p:nvSpPr>
        <p:spPr>
          <a:xfrm>
            <a:off x="698500" y="3263900"/>
            <a:ext cx="21996400" cy="16096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dirty="0"/>
              <a:t>Discipline</a:t>
            </a:r>
            <a:r>
              <a:rPr lang="en-US" dirty="0"/>
              <a:t> 3: Keep a Compelling Scorecard</a:t>
            </a:r>
            <a:endParaRPr dirty="0"/>
          </a:p>
        </p:txBody>
      </p:sp>
      <p:sp>
        <p:nvSpPr>
          <p:cNvPr id="309" name="Discipline 1:  Focus on the wildly importa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 dirty="0"/>
              <a:t>Keep Score!  What you’re doing is important.</a:t>
            </a:r>
          </a:p>
          <a:p>
            <a:r>
              <a:rPr lang="en-US" dirty="0"/>
              <a:t>Track your activity and your immediate results.</a:t>
            </a:r>
          </a:p>
          <a:p>
            <a:r>
              <a:rPr lang="en-US" dirty="0"/>
              <a:t>Are you winning due to your performance?</a:t>
            </a:r>
          </a:p>
          <a:p>
            <a:r>
              <a:rPr lang="en-US" dirty="0"/>
              <a:t>Engage your team in achieving the goal.</a:t>
            </a:r>
          </a:p>
          <a:p>
            <a:r>
              <a:rPr lang="en-US" dirty="0"/>
              <a:t>Create a clear and compelling scorecard.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2148562"/>
      </p:ext>
    </p:extLst>
  </p:cSld>
  <p:clrMapOvr>
    <a:masterClrMapping/>
  </p:clrMapOvr>
  <p:transition spd="med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uiExpand="1" build="p" bldLvl="5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our Disciplines of Execution"/>
          <p:cNvSpPr txBox="1">
            <a:spLocks noGrp="1"/>
          </p:cNvSpPr>
          <p:nvPr>
            <p:ph type="title"/>
          </p:nvPr>
        </p:nvSpPr>
        <p:spPr>
          <a:xfrm>
            <a:off x="254000" y="2730500"/>
            <a:ext cx="23812500" cy="21430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dirty="0"/>
              <a:t>Discipline</a:t>
            </a:r>
            <a:r>
              <a:rPr lang="en-US" dirty="0"/>
              <a:t> 4: </a:t>
            </a:r>
            <a:r>
              <a:rPr lang="en-US" sz="9800" dirty="0"/>
              <a:t>Create a cadence of accountability</a:t>
            </a:r>
            <a:endParaRPr sz="9800" dirty="0"/>
          </a:p>
        </p:txBody>
      </p:sp>
      <p:sp>
        <p:nvSpPr>
          <p:cNvPr id="309" name="Discipline 1:  Focus on the wildly importa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Where ‘execution’ comes alive.</a:t>
            </a:r>
          </a:p>
          <a:p>
            <a:r>
              <a:rPr lang="en-US" i="1" dirty="0"/>
              <a:t>“Unless you hold one another accountable, the ‘new’ initiative will evaporate in the whirlwind of ongoing activity and deadlines.”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9082010"/>
      </p:ext>
    </p:extLst>
  </p:cSld>
  <p:clrMapOvr>
    <a:masterClrMapping/>
  </p:clrMapOvr>
  <p:transition spd="med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build="p" bldLvl="5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our Disciplines of Execution"/>
          <p:cNvSpPr txBox="1">
            <a:spLocks noGrp="1"/>
          </p:cNvSpPr>
          <p:nvPr>
            <p:ph type="title"/>
          </p:nvPr>
        </p:nvSpPr>
        <p:spPr>
          <a:xfrm>
            <a:off x="254000" y="2730500"/>
            <a:ext cx="23812500" cy="21430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76909">
              <a:defRPr sz="10496"/>
            </a:lvl1pPr>
          </a:lstStyle>
          <a:p>
            <a:r>
              <a:rPr dirty="0"/>
              <a:t>Discipline</a:t>
            </a:r>
            <a:r>
              <a:rPr lang="en-US" dirty="0"/>
              <a:t> 4: </a:t>
            </a:r>
            <a:r>
              <a:rPr lang="en-US" sz="9800" dirty="0"/>
              <a:t>Create a cadence of accountability</a:t>
            </a:r>
            <a:endParaRPr sz="9800" dirty="0"/>
          </a:p>
        </p:txBody>
      </p:sp>
      <p:sp>
        <p:nvSpPr>
          <p:cNvPr id="309" name="Discipline 1:  Focus on the wildly important…"/>
          <p:cNvSpPr txBox="1">
            <a:spLocks noGrp="1"/>
          </p:cNvSpPr>
          <p:nvPr>
            <p:ph type="body" idx="1"/>
          </p:nvPr>
        </p:nvSpPr>
        <p:spPr>
          <a:xfrm>
            <a:off x="1689100" y="4445000"/>
            <a:ext cx="21005800" cy="870485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/>
              <a:t>Development Team	2 Cultivation	1 Solicitation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Jane								3						0</a:t>
            </a:r>
          </a:p>
          <a:p>
            <a:r>
              <a:rPr lang="en-US" dirty="0"/>
              <a:t>Sue								2						1</a:t>
            </a:r>
          </a:p>
          <a:p>
            <a:r>
              <a:rPr lang="en-US" dirty="0"/>
              <a:t>Craig							1						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Week</a:t>
            </a:r>
          </a:p>
          <a:p>
            <a:r>
              <a:rPr lang="en-US" dirty="0"/>
              <a:t>Jane								ID						ID</a:t>
            </a:r>
          </a:p>
          <a:p>
            <a:r>
              <a:rPr lang="en-US" dirty="0"/>
              <a:t>Sue 								ID						ID</a:t>
            </a:r>
          </a:p>
          <a:p>
            <a:r>
              <a:rPr lang="en-US" dirty="0"/>
              <a:t>Craig							ID						ID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3490803"/>
      </p:ext>
    </p:extLst>
  </p:cSld>
  <p:clrMapOvr>
    <a:masterClrMapping/>
  </p:clrMapOvr>
  <p:transition spd="med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uiExpand="1" build="p" bldLvl="5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Nonprofit Board Governance Models"/>
          <p:cNvSpPr txBox="1">
            <a:spLocks noGrp="1"/>
          </p:cNvSpPr>
          <p:nvPr>
            <p:ph type="title"/>
          </p:nvPr>
        </p:nvSpPr>
        <p:spPr>
          <a:xfrm>
            <a:off x="1689100" y="3263900"/>
            <a:ext cx="21932900" cy="16096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600"/>
            </a:lvl1pPr>
          </a:lstStyle>
          <a:p>
            <a:r>
              <a:rPr lang="en-US" dirty="0"/>
              <a:t>Effective Strategic Planning &amp; Execution</a:t>
            </a:r>
            <a:endParaRPr dirty="0"/>
          </a:p>
        </p:txBody>
      </p:sp>
      <p:sp>
        <p:nvSpPr>
          <p:cNvPr id="220" name="Advisory Board Governan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SzPct val="100000"/>
              <a:buNone/>
              <a:defRPr sz="8800"/>
            </a:pPr>
            <a:r>
              <a:rPr lang="en-US" sz="8800" i="1" dirty="0"/>
              <a:t>“Momentum comes from a clear vision of what the corporation ought to be, from a well-thought-out strategy to achieve that vision, and from carefully conceived and communicated directions and plans that enable everyone to participate and be publically accountable in achieving those plans.”</a:t>
            </a:r>
            <a:r>
              <a:rPr lang="en-US" sz="8800" dirty="0"/>
              <a:t>  Max </a:t>
            </a:r>
            <a:r>
              <a:rPr lang="en-US" sz="8800" dirty="0" err="1"/>
              <a:t>DePree</a:t>
            </a:r>
            <a:endParaRPr lang="en-US" sz="8800" dirty="0"/>
          </a:p>
          <a:p>
            <a:pPr marL="0" indent="0">
              <a:buSzPct val="100000"/>
              <a:buNone/>
              <a:defRPr sz="8800"/>
            </a:pPr>
            <a:endParaRPr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uiExpand="1" build="p" bldLvl="5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hank you for the opportunity to serve you as you serve the common good.…"/>
          <p:cNvSpPr txBox="1"/>
          <p:nvPr/>
        </p:nvSpPr>
        <p:spPr>
          <a:xfrm>
            <a:off x="762000" y="2195771"/>
            <a:ext cx="23050500" cy="1130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9100">
                <a:solidFill>
                  <a:srgbClr val="FFFFFF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 lang="en-US" i="1" dirty="0"/>
              <a:t>If you would like a copy of the Session Slide Deck, send me your email address:</a:t>
            </a:r>
          </a:p>
          <a:p>
            <a:pPr algn="l">
              <a:defRPr sz="9100">
                <a:solidFill>
                  <a:srgbClr val="FFFFFF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 lang="en-US" i="1" dirty="0" err="1"/>
              <a:t>david@alexanderresourcestrategies.com</a:t>
            </a:r>
            <a:br>
              <a:rPr lang="en-US" i="1" dirty="0"/>
            </a:br>
            <a:br>
              <a:rPr lang="en-US" i="1" dirty="0"/>
            </a:br>
            <a:r>
              <a:rPr i="1" dirty="0"/>
              <a:t>Thank you for the opportunity to serve you as you serve the common good.</a:t>
            </a:r>
            <a:endParaRPr dirty="0"/>
          </a:p>
          <a:p>
            <a:pPr algn="l">
              <a:defRPr sz="9100" i="1">
                <a:solidFill>
                  <a:srgbClr val="FFFFFF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 dirty="0"/>
              <a:t>    David Alexander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Alexander Resource Strategies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22EF284-847C-3F40-AF62-5B403DE745C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0" b="1788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5AA8DA-2E3B-C24A-9216-9CF0E6FE2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A Story from My House to Yours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6F21A-9D51-514D-8DA0-6FF61C7B6DA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34BDD7F-8064-3D4B-A082-DFCE110B522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72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A94A77C-3CD2-1E40-946F-80F7D7B7270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8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5145</TotalTime>
  <Words>2127</Words>
  <Application>Microsoft Macintosh PowerPoint</Application>
  <PresentationFormat>Custom</PresentationFormat>
  <Paragraphs>237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Franklin Gothic Medium</vt:lpstr>
      <vt:lpstr>Helvetica</vt:lpstr>
      <vt:lpstr>Helvetica Light</vt:lpstr>
      <vt:lpstr>Helvetica Neue</vt:lpstr>
      <vt:lpstr>Palatino</vt:lpstr>
      <vt:lpstr>White</vt:lpstr>
      <vt:lpstr>M.J. Murdock Charitable Trust Essentials of Development  Strategic Planning &amp; Execution! </vt:lpstr>
      <vt:lpstr>PowerPoint Presentation</vt:lpstr>
      <vt:lpstr>PowerPoint Presentation</vt:lpstr>
      <vt:lpstr>PowerPoint Presentation</vt:lpstr>
      <vt:lpstr>COVID  POP QUIZ</vt:lpstr>
      <vt:lpstr>PLANNING &amp; EXECUTION POP QUIZ</vt:lpstr>
      <vt:lpstr>    A Story from My House to Yours</vt:lpstr>
      <vt:lpstr>PowerPoint Presentation</vt:lpstr>
      <vt:lpstr>PowerPoint Presentation</vt:lpstr>
      <vt:lpstr>What’s the point of the story of my house?</vt:lpstr>
      <vt:lpstr>A COVID REALITY</vt:lpstr>
      <vt:lpstr>Overview of Session </vt:lpstr>
      <vt:lpstr>PowerPoint Presentation</vt:lpstr>
      <vt:lpstr>ZOOM QUIZ  Mission, Vision, Values</vt:lpstr>
      <vt:lpstr>Big Questions – Three Examples</vt:lpstr>
      <vt:lpstr>Big Questions – Three Examples</vt:lpstr>
      <vt:lpstr>Big Questions – Three Examples</vt:lpstr>
      <vt:lpstr>  A Culture of   Planning &amp;   Execution</vt:lpstr>
      <vt:lpstr>Effective Organizations Engage &amp; Communicate</vt:lpstr>
      <vt:lpstr>Effective Organizations Vision &amp; Plan</vt:lpstr>
      <vt:lpstr>Effective Organizations Resource &amp; Implement</vt:lpstr>
      <vt:lpstr>Effective Organizations Execute &amp; Assess</vt:lpstr>
      <vt:lpstr>Understanding the Board’s Role</vt:lpstr>
      <vt:lpstr>Strategic Thinking—The Board and CEO’s Roles</vt:lpstr>
      <vt:lpstr>VIRTUAL BREAKOUT</vt:lpstr>
      <vt:lpstr>ZOOM QUIZ  Types of Plans</vt:lpstr>
      <vt:lpstr>Scenario Planning: Resources </vt:lpstr>
      <vt:lpstr>PowerPoint Presentation</vt:lpstr>
      <vt:lpstr>“There are two things a leader can influence when it comes to producing results, your ‘strategy’ and your ability to ‘execute’ your strategy.” Jim Huling</vt:lpstr>
      <vt:lpstr>PowerPoint Presentation</vt:lpstr>
      <vt:lpstr>Six Strategic Questions</vt:lpstr>
      <vt:lpstr>The Strategy</vt:lpstr>
      <vt:lpstr>Question One—Why do we exist?</vt:lpstr>
      <vt:lpstr>Question Two—How do we behave?</vt:lpstr>
      <vt:lpstr>Question Three—What do we do?</vt:lpstr>
      <vt:lpstr>Question Four—How will we succeed?</vt:lpstr>
      <vt:lpstr>What Are Strategic Pillars?</vt:lpstr>
      <vt:lpstr>PowerPoint Presentation</vt:lpstr>
      <vt:lpstr>QUICK BREAKOUT What Are Your Strategic Pillars?</vt:lpstr>
      <vt:lpstr>Question Five—What is most important right now?</vt:lpstr>
      <vt:lpstr>How many goals is enough? Number of Goals  Number Achieved</vt:lpstr>
      <vt:lpstr>PowerPoint Presentation</vt:lpstr>
      <vt:lpstr>Organizational Bandwidth for Strategic Change</vt:lpstr>
      <vt:lpstr>PowerPoint Presentation</vt:lpstr>
      <vt:lpstr>Question Six—Who must do what?</vt:lpstr>
      <vt:lpstr>THE INTERCONNECTIVITY OF STRATEGIC PLANNING</vt:lpstr>
      <vt:lpstr>THE DISCONNECT</vt:lpstr>
      <vt:lpstr>Overcoming the Disconnect</vt:lpstr>
      <vt:lpstr>The Disconnect</vt:lpstr>
      <vt:lpstr>Overcoming the Disconnect</vt:lpstr>
      <vt:lpstr>PowerPoint Presentation</vt:lpstr>
      <vt:lpstr>The Execution</vt:lpstr>
      <vt:lpstr>The Execution</vt:lpstr>
      <vt:lpstr>PowerPoint Presentation</vt:lpstr>
      <vt:lpstr>Overcoming the Disconnect</vt:lpstr>
      <vt:lpstr>Overcoming the Disconnect</vt:lpstr>
      <vt:lpstr>Weak Execution—Root Causes</vt:lpstr>
      <vt:lpstr>QUICK -- Coach’s Breakout</vt:lpstr>
      <vt:lpstr>Four Disciplines of Execution</vt:lpstr>
      <vt:lpstr>Discipline 1: Focus on the wildly important</vt:lpstr>
      <vt:lpstr>Discipline 2: Act on lead measures</vt:lpstr>
      <vt:lpstr>Discipline 2: Act on lead measures</vt:lpstr>
      <vt:lpstr>Discipline 2: Act on lead measures</vt:lpstr>
      <vt:lpstr>Discipline 3: Keep a Compelling Scorecard</vt:lpstr>
      <vt:lpstr>Discipline 4: Create a cadence of accountability</vt:lpstr>
      <vt:lpstr>Discipline 4: Create a cadence of accountability</vt:lpstr>
      <vt:lpstr>Effective Strategic Planning &amp; Execution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Alexander</cp:lastModifiedBy>
  <cp:revision>201</cp:revision>
  <dcterms:modified xsi:type="dcterms:W3CDTF">2021-01-14T22:09:57Z</dcterms:modified>
</cp:coreProperties>
</file>