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1"/>
  </p:sldMasterIdLst>
  <p:notesMasterIdLst>
    <p:notesMasterId r:id="rId17"/>
  </p:notesMasterIdLst>
  <p:sldIdLst>
    <p:sldId id="857" r:id="rId2"/>
    <p:sldId id="878" r:id="rId3"/>
    <p:sldId id="864" r:id="rId4"/>
    <p:sldId id="875" r:id="rId5"/>
    <p:sldId id="873" r:id="rId6"/>
    <p:sldId id="877" r:id="rId7"/>
    <p:sldId id="884" r:id="rId8"/>
    <p:sldId id="885" r:id="rId9"/>
    <p:sldId id="879" r:id="rId10"/>
    <p:sldId id="886" r:id="rId11"/>
    <p:sldId id="880" r:id="rId12"/>
    <p:sldId id="881" r:id="rId13"/>
    <p:sldId id="882" r:id="rId14"/>
    <p:sldId id="883" r:id="rId15"/>
    <p:sldId id="874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66D"/>
    <a:srgbClr val="2A3675"/>
    <a:srgbClr val="1E2094"/>
    <a:srgbClr val="333131"/>
    <a:srgbClr val="404040"/>
    <a:srgbClr val="70AC47"/>
    <a:srgbClr val="4EB943"/>
    <a:srgbClr val="49BF64"/>
    <a:srgbClr val="4DC58D"/>
    <a:srgbClr val="55C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21"/>
    <p:restoredTop sz="94364"/>
  </p:normalViewPr>
  <p:slideViewPr>
    <p:cSldViewPr snapToGrid="0" snapToObjects="1">
      <p:cViewPr varScale="1">
        <p:scale>
          <a:sx n="83" d="100"/>
          <a:sy n="83" d="100"/>
        </p:scale>
        <p:origin x="192" y="17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Regular" charset="0"/>
              </a:defRPr>
            </a:lvl1pPr>
          </a:lstStyle>
          <a:p>
            <a:fld id="{FB4485A7-CF42-AA43-B1D0-5C9C614A9D6C}" type="datetimeFigureOut">
              <a:rPr lang="en-US" smtClean="0"/>
              <a:pPr/>
              <a:t>3/4/21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Regular" charset="0"/>
              </a:defRPr>
            </a:lvl1pPr>
          </a:lstStyle>
          <a:p>
            <a:fld id="{C8DEE9C1-860C-9844-93FD-703EC2475E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AB2CE-2395-FA4E-B58B-101B57268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F5100-D27F-2E42-ABF6-B6D33936F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73EF0-EA07-004C-9F73-70F0A97EC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34A8-417C-534D-9F5D-87D13FA07EA8}" type="datetimeFigureOut">
              <a:rPr lang="en-US" smtClean="0"/>
              <a:t>3/4/21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3BF2E-F3B7-474A-8C18-34420EA2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00A65-0A6F-E24E-9542-6210DEFCD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A960-813A-C34A-B49E-5BC574CBF2A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B21175-69B2-494A-897E-8DB68AC5DE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912" y="4337685"/>
            <a:ext cx="1841087" cy="79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0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9FC9C-E17F-EB4A-935C-70827ACE6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58935-688B-AA48-AF54-37A5E2A57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6A9D7-D39D-A344-B724-0FA819F2C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34A8-417C-534D-9F5D-87D13FA07EA8}" type="datetimeFigureOut">
              <a:rPr lang="en-US" smtClean="0"/>
              <a:t>3/4/21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659A6-0783-EA46-B9EE-D5A18D151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816E9-5F7D-8741-B5C1-2E7086BA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A960-813A-C34A-B49E-5BC574CBF2A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D468E8-F8B9-5248-901D-9770CE2BFB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385" y="4251961"/>
            <a:ext cx="1824615" cy="78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1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5BE841-3CBE-EB44-8A60-507411709C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7600B4-3356-484B-9CF4-B51922A6A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DB61E-6DA3-224A-903E-06ED55090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34A8-417C-534D-9F5D-87D13FA07EA8}" type="datetimeFigureOut">
              <a:rPr lang="en-US" smtClean="0"/>
              <a:t>3/4/21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6FF45-D46E-7046-9B97-4DC25FB07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48EC8-E8DA-2048-B8D3-7FDB35AC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A960-813A-C34A-B49E-5BC574CBF2A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6251C1-92FC-994F-BB39-EBC32DCF2D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487" y="4354830"/>
            <a:ext cx="1823512" cy="78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0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98029-F2B3-EF46-881D-4B43E96D9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6B912-F5F1-1A47-89B1-F0B48BFF3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D7C92-E9FB-BD4D-ADC7-7EDD3B6EE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34A8-417C-534D-9F5D-87D13FA07EA8}" type="datetimeFigureOut">
              <a:rPr lang="en-US" smtClean="0"/>
              <a:t>3/4/21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24AA5-963C-F441-BC9D-070AEFB01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EC339-1E5F-7847-AC8E-E4582A4C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A960-813A-C34A-B49E-5BC574CBF2A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638F72-09F0-374B-BBD0-F677191899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383" y="4251960"/>
            <a:ext cx="1824616" cy="78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CA0C8-20B0-6A46-AA40-2A0E1B494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5C4C4-B5CC-E549-99CF-FD0531B2C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786DB-AF30-5748-8B42-9832B9AB0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34A8-417C-534D-9F5D-87D13FA07EA8}" type="datetimeFigureOut">
              <a:rPr lang="en-US" smtClean="0"/>
              <a:t>3/4/21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E5BB7-53AA-F14E-B70D-6AB87ED94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9366A-0573-B546-A9A2-44DE4AF13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A960-813A-C34A-B49E-5BC574CBF2A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322006-D8C6-CC43-A075-984113B5CA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485" y="4354830"/>
            <a:ext cx="1823514" cy="7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0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06F04-79A8-A94C-A55E-FFECF276A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FF3B0-C192-F746-9850-42160811AD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2D52E-E20E-1445-8B24-967751654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42962-ABA0-8F48-BACE-E3889F1B2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34A8-417C-534D-9F5D-87D13FA07EA8}" type="datetimeFigureOut">
              <a:rPr lang="en-US" smtClean="0"/>
              <a:t>3/4/21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39B83-E4A9-CE4E-90AF-70710137B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11A7B-6ECA-AE44-87EB-7059F7052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A960-813A-C34A-B49E-5BC574CBF2A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A804DF-5AB7-ED4C-BCD8-70DC816877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190" y="4351571"/>
            <a:ext cx="1831048" cy="7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3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6AA0-C856-294B-A854-91DB18629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5E4AA-9D02-8E45-91A0-C428D03C6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0AD71-E2DA-2041-9CD7-51878A134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12856-92DA-6342-8D07-217F2BA83C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2EFB82-F0FE-D840-BB44-3BEF49D1A7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1860CA-459E-4F44-A96C-8D1AFC56F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34A8-417C-534D-9F5D-87D13FA07EA8}" type="datetimeFigureOut">
              <a:rPr lang="en-US" smtClean="0"/>
              <a:t>3/4/21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083E2-8A52-4A4E-A4EE-BD2B5FE08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6BBDB8-CB6E-364F-9054-FF24CF318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A960-813A-C34A-B49E-5BC574CBF2A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0B51FC-1B0B-244D-9BAC-364586CCBD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1" y="4250151"/>
            <a:ext cx="1828799" cy="79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CFAC9-9A1C-894F-B5B8-D08FB005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F36B81-0A21-304F-9CE9-3592CDEE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34A8-417C-534D-9F5D-87D13FA07EA8}" type="datetimeFigureOut">
              <a:rPr lang="en-US" smtClean="0"/>
              <a:t>3/4/21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44A6C-FFCE-0D4A-AA22-B1C940C75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D3587-AB3C-564F-BD96-6676867A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A960-813A-C34A-B49E-5BC574CBF2A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D8787-C096-2344-8B27-ACA473488F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385" y="4251961"/>
            <a:ext cx="1824615" cy="78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3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657ED4-24B7-A14B-A0CB-3B7B21A98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34A8-417C-534D-9F5D-87D13FA07EA8}" type="datetimeFigureOut">
              <a:rPr lang="en-US" smtClean="0"/>
              <a:t>3/4/21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EC5D26-D29B-6143-9325-860C2D81B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9DE2B-AC17-6245-94CA-D522AC160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A960-813A-C34A-B49E-5BC574CBF2A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654786-BAD4-5F47-86DA-65A3FB4BDA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488" y="4354831"/>
            <a:ext cx="1823512" cy="78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4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2BEB9-9256-DF43-9433-699F07E10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2A651-35B2-694B-A608-D0119C0F3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CB844-225D-9549-83EA-70444A07B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FD19B-D005-0244-A75E-BBD9E86E5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34A8-417C-534D-9F5D-87D13FA07EA8}" type="datetimeFigureOut">
              <a:rPr lang="en-US" smtClean="0"/>
              <a:t>3/4/21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75493-9C79-824E-A18B-28D632C1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04077-DA1F-8045-B7F8-B542DB98A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A960-813A-C34A-B49E-5BC574CBF2A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CAB37-723F-4049-A504-72DED440CA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631" y="4255095"/>
            <a:ext cx="1817369" cy="78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3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5D738-A936-AA47-B0D1-B3913770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D9B538-1CD0-5142-9E85-38A33761E7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258113-D9E7-744F-A705-2AD373169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7AD0D-9D2D-F34E-960F-108B8467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34A8-417C-534D-9F5D-87D13FA07EA8}" type="datetimeFigureOut">
              <a:rPr lang="en-US" smtClean="0"/>
              <a:t>3/4/21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FD553-F659-3043-ABC0-C80DF3435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9E2A9-B1AC-B94B-8FCC-324F35AA9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3A960-813A-C34A-B49E-5BC574CBF2A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AD044C-A1DF-D146-B914-2A577A31F0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189" y="4395788"/>
            <a:ext cx="1728811" cy="74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7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786CEE-883A-774E-BB33-45EBFF7A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9DEF5-3AD9-A145-859E-F0A179A0E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E8A1B-B5EB-574F-8BEA-4E154C47F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D34A8-417C-534D-9F5D-87D13FA07EA8}" type="datetimeFigureOut">
              <a:rPr lang="en-US" smtClean="0"/>
              <a:pPr/>
              <a:t>3/4/21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D9E45-C999-4046-8291-82ED3E843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D0518-6DF3-F549-8BE3-E6C6AAFC5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3A960-813A-C34A-B49E-5BC574CBF2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4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3309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413971"/>
            <a:ext cx="8249304" cy="34639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4766031"/>
            <a:ext cx="8250174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A78D0B-DD10-D247-8365-B27C806E6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2128" cy="5148072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40D32012-B4B3-904E-9C37-F27EB7788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35539"/>
            <a:ext cx="6858000" cy="488932"/>
          </a:xfrm>
        </p:spPr>
        <p:txBody>
          <a:bodyPr anchor="ctr">
            <a:normAutofit/>
          </a:bodyPr>
          <a:lstStyle/>
          <a:p>
            <a:r>
              <a:rPr lang="en-US" sz="1400" b="1" dirty="0" err="1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KayWarren.com</a:t>
            </a:r>
            <a:r>
              <a:rPr lang="en-US" sz="1400" b="1" dirty="0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</a:t>
            </a:r>
            <a:r>
              <a:rPr lang="en-US" sz="1400" b="1" dirty="0" err="1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MentalHealth</a:t>
            </a:r>
            <a:endParaRPr lang="en-US" sz="1400" b="1" dirty="0">
              <a:solidFill>
                <a:srgbClr val="2A3675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91EBB2-ED02-2E47-9A7D-4C85A185C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332" y="1084505"/>
            <a:ext cx="7456768" cy="744295"/>
          </a:xfrm>
        </p:spPr>
        <p:txBody>
          <a:bodyPr anchor="ctr">
            <a:noAutofit/>
          </a:bodyPr>
          <a:lstStyle/>
          <a:p>
            <a:pPr algn="l"/>
            <a:br>
              <a:rPr lang="en-US" dirty="0"/>
            </a:br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Care for and Support Individuals and Families</a:t>
            </a:r>
            <a:b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1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2400" b="1" dirty="0">
              <a:solidFill>
                <a:srgbClr val="15166D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FE0D6D55-B746-2943-B761-3447FAF28C32}"/>
              </a:ext>
            </a:extLst>
          </p:cNvPr>
          <p:cNvSpPr txBox="1">
            <a:spLocks/>
          </p:cNvSpPr>
          <p:nvPr/>
        </p:nvSpPr>
        <p:spPr>
          <a:xfrm>
            <a:off x="1142999" y="633054"/>
            <a:ext cx="6858000" cy="488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Every CHURCH Can Do</a:t>
            </a:r>
          </a:p>
        </p:txBody>
      </p:sp>
    </p:spTree>
    <p:extLst>
      <p:ext uri="{BB962C8B-B14F-4D97-AF65-F5344CB8AC3E}">
        <p14:creationId xmlns:p14="http://schemas.microsoft.com/office/powerpoint/2010/main" val="182980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A78D0B-DD10-D247-8365-B27C806E6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2128" cy="5148072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40D32012-B4B3-904E-9C37-F27EB7788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35539"/>
            <a:ext cx="6858000" cy="488932"/>
          </a:xfrm>
        </p:spPr>
        <p:txBody>
          <a:bodyPr anchor="ctr">
            <a:normAutofit/>
          </a:bodyPr>
          <a:lstStyle/>
          <a:p>
            <a:r>
              <a:rPr lang="en-US" sz="1400" b="1" dirty="0" err="1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KayWarren.com</a:t>
            </a:r>
            <a:r>
              <a:rPr lang="en-US" sz="1400" b="1" dirty="0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</a:t>
            </a:r>
            <a:r>
              <a:rPr lang="en-US" sz="1400" b="1" dirty="0" err="1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MentalHealth</a:t>
            </a:r>
            <a:endParaRPr lang="en-US" sz="1400" b="1" dirty="0">
              <a:solidFill>
                <a:srgbClr val="2A3675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91EBB2-ED02-2E47-9A7D-4C85A185C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332" y="1084505"/>
            <a:ext cx="7456768" cy="2455944"/>
          </a:xfrm>
        </p:spPr>
        <p:txBody>
          <a:bodyPr anchor="ctr">
            <a:noAutofit/>
          </a:bodyPr>
          <a:lstStyle/>
          <a:p>
            <a:pPr algn="l"/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Care for and Support Individuals and Families</a:t>
            </a:r>
            <a:b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1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Help with Practical Needs </a:t>
            </a:r>
            <a:b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1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Unleash Trained Volunteers</a:t>
            </a:r>
            <a:b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1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Remove the Stigma</a:t>
            </a:r>
            <a:b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1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2400" b="1" dirty="0">
              <a:solidFill>
                <a:srgbClr val="15166D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FE0D6D55-B746-2943-B761-3447FAF28C32}"/>
              </a:ext>
            </a:extLst>
          </p:cNvPr>
          <p:cNvSpPr txBox="1">
            <a:spLocks/>
          </p:cNvSpPr>
          <p:nvPr/>
        </p:nvSpPr>
        <p:spPr>
          <a:xfrm>
            <a:off x="1142999" y="633054"/>
            <a:ext cx="6858000" cy="488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Every CHURCH Can Do</a:t>
            </a:r>
          </a:p>
        </p:txBody>
      </p:sp>
    </p:spTree>
    <p:extLst>
      <p:ext uri="{BB962C8B-B14F-4D97-AF65-F5344CB8AC3E}">
        <p14:creationId xmlns:p14="http://schemas.microsoft.com/office/powerpoint/2010/main" val="240153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A78D0B-DD10-D247-8365-B27C806E6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2128" cy="5148072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40D32012-B4B3-904E-9C37-F27EB7788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35539"/>
            <a:ext cx="6858000" cy="488932"/>
          </a:xfrm>
        </p:spPr>
        <p:txBody>
          <a:bodyPr anchor="ctr">
            <a:normAutofit/>
          </a:bodyPr>
          <a:lstStyle/>
          <a:p>
            <a:r>
              <a:rPr lang="en-US" sz="1400" b="1" dirty="0" err="1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KayWarren.com</a:t>
            </a:r>
            <a:r>
              <a:rPr lang="en-US" sz="1400" b="1" dirty="0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</a:t>
            </a:r>
            <a:r>
              <a:rPr lang="en-US" sz="1400" b="1" dirty="0" err="1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MentalHealth</a:t>
            </a:r>
            <a:endParaRPr lang="en-US" sz="1400" b="1" dirty="0">
              <a:solidFill>
                <a:srgbClr val="2A3675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91EBB2-ED02-2E47-9A7D-4C85A185C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332" y="1084505"/>
            <a:ext cx="7456768" cy="2455944"/>
          </a:xfrm>
        </p:spPr>
        <p:txBody>
          <a:bodyPr anchor="ctr">
            <a:noAutofit/>
          </a:bodyPr>
          <a:lstStyle/>
          <a:p>
            <a:pPr algn="l"/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Care for and Support Individuals and Families</a:t>
            </a:r>
            <a:b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1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Help with Practical Needs </a:t>
            </a:r>
            <a:b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1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Unleash Trained Volunteers</a:t>
            </a:r>
            <a:b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1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Remove the Stigma</a:t>
            </a:r>
            <a:b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1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2400" b="1" dirty="0">
              <a:solidFill>
                <a:srgbClr val="15166D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FE0D6D55-B746-2943-B761-3447FAF28C32}"/>
              </a:ext>
            </a:extLst>
          </p:cNvPr>
          <p:cNvSpPr txBox="1">
            <a:spLocks/>
          </p:cNvSpPr>
          <p:nvPr/>
        </p:nvSpPr>
        <p:spPr>
          <a:xfrm>
            <a:off x="1142999" y="633054"/>
            <a:ext cx="6858000" cy="488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Every CHURCH Can Do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1800A9-9EFA-654E-8060-4CB150C6199A}"/>
              </a:ext>
            </a:extLst>
          </p:cNvPr>
          <p:cNvSpPr txBox="1"/>
          <p:nvPr/>
        </p:nvSpPr>
        <p:spPr>
          <a:xfrm>
            <a:off x="836332" y="2975268"/>
            <a:ext cx="704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“You have not strengthened the weak or healed the sick or bound up the injured.” – Ezekiel 34:4 (NIV)</a:t>
            </a: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6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A78D0B-DD10-D247-8365-B27C806E6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2128" cy="5148072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40D32012-B4B3-904E-9C37-F27EB7788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35539"/>
            <a:ext cx="6858000" cy="488932"/>
          </a:xfrm>
        </p:spPr>
        <p:txBody>
          <a:bodyPr anchor="ctr">
            <a:normAutofit/>
          </a:bodyPr>
          <a:lstStyle/>
          <a:p>
            <a:r>
              <a:rPr lang="en-US" sz="1400" b="1" dirty="0" err="1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KayWarren.com</a:t>
            </a:r>
            <a:r>
              <a:rPr lang="en-US" sz="1400" b="1" dirty="0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</a:t>
            </a:r>
            <a:r>
              <a:rPr lang="en-US" sz="1400" b="1" dirty="0" err="1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MentalHealth</a:t>
            </a:r>
            <a:endParaRPr lang="en-US" sz="1400" b="1" dirty="0">
              <a:solidFill>
                <a:srgbClr val="2A3675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91EBB2-ED02-2E47-9A7D-4C85A185C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332" y="1084505"/>
            <a:ext cx="7456768" cy="2455944"/>
          </a:xfrm>
        </p:spPr>
        <p:txBody>
          <a:bodyPr anchor="ctr">
            <a:noAutofit/>
          </a:bodyPr>
          <a:lstStyle/>
          <a:p>
            <a:pPr algn="l"/>
            <a:br>
              <a:rPr lang="en-US" dirty="0"/>
            </a:br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Care for and Support Individuals and Families</a:t>
            </a:r>
            <a:b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1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Help with Practical Needs </a:t>
            </a:r>
            <a:b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1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Unleash Trained Volunteers</a:t>
            </a:r>
            <a:b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1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Remove the Stigma</a:t>
            </a:r>
            <a:b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1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Collaborate with the Community</a:t>
            </a:r>
            <a:b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1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2400" b="1" dirty="0">
              <a:solidFill>
                <a:srgbClr val="15166D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FE0D6D55-B746-2943-B761-3447FAF28C32}"/>
              </a:ext>
            </a:extLst>
          </p:cNvPr>
          <p:cNvSpPr txBox="1">
            <a:spLocks/>
          </p:cNvSpPr>
          <p:nvPr/>
        </p:nvSpPr>
        <p:spPr>
          <a:xfrm>
            <a:off x="1142999" y="633054"/>
            <a:ext cx="6858000" cy="488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Every CHURCH Can Do</a:t>
            </a:r>
          </a:p>
        </p:txBody>
      </p:sp>
    </p:spTree>
    <p:extLst>
      <p:ext uri="{BB962C8B-B14F-4D97-AF65-F5344CB8AC3E}">
        <p14:creationId xmlns:p14="http://schemas.microsoft.com/office/powerpoint/2010/main" val="132948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A78D0B-DD10-D247-8365-B27C806E6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2128" cy="5148072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40D32012-B4B3-904E-9C37-F27EB7788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35539"/>
            <a:ext cx="6858000" cy="488932"/>
          </a:xfrm>
        </p:spPr>
        <p:txBody>
          <a:bodyPr anchor="ctr">
            <a:normAutofit/>
          </a:bodyPr>
          <a:lstStyle/>
          <a:p>
            <a:r>
              <a:rPr lang="en-US" sz="1400" b="1" dirty="0" err="1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KayWarren.com</a:t>
            </a:r>
            <a:r>
              <a:rPr lang="en-US" sz="1400" b="1" dirty="0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</a:t>
            </a:r>
            <a:r>
              <a:rPr lang="en-US" sz="1400" b="1" dirty="0" err="1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MentalHealth</a:t>
            </a:r>
            <a:endParaRPr lang="en-US" sz="1400" b="1" dirty="0">
              <a:solidFill>
                <a:srgbClr val="2A3675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91EBB2-ED02-2E47-9A7D-4C85A185C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332" y="1084505"/>
            <a:ext cx="7456768" cy="2455944"/>
          </a:xfrm>
        </p:spPr>
        <p:txBody>
          <a:bodyPr anchor="ctr">
            <a:noAutofit/>
          </a:bodyPr>
          <a:lstStyle/>
          <a:p>
            <a:pPr algn="l"/>
            <a:br>
              <a:rPr lang="en-US" dirty="0"/>
            </a:br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Care for and Support Individuals and Families</a:t>
            </a:r>
            <a:b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1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Help with Practical Needs </a:t>
            </a:r>
            <a:b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1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Unleash Trained Volunteers</a:t>
            </a:r>
            <a:b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1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Remove the Stigma</a:t>
            </a:r>
            <a:b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1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Collaborate with the Community</a:t>
            </a:r>
            <a:b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1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Offer Hope</a:t>
            </a: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FE0D6D55-B746-2943-B761-3447FAF28C32}"/>
              </a:ext>
            </a:extLst>
          </p:cNvPr>
          <p:cNvSpPr txBox="1">
            <a:spLocks/>
          </p:cNvSpPr>
          <p:nvPr/>
        </p:nvSpPr>
        <p:spPr>
          <a:xfrm>
            <a:off x="1142999" y="633054"/>
            <a:ext cx="6858000" cy="488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Every CHURCH Can Do</a:t>
            </a:r>
          </a:p>
        </p:txBody>
      </p:sp>
    </p:spTree>
    <p:extLst>
      <p:ext uri="{BB962C8B-B14F-4D97-AF65-F5344CB8AC3E}">
        <p14:creationId xmlns:p14="http://schemas.microsoft.com/office/powerpoint/2010/main" val="29653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A78D0B-DD10-D247-8365-B27C806E6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2128" cy="5148072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40D32012-B4B3-904E-9C37-F27EB7788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35539"/>
            <a:ext cx="6858000" cy="488932"/>
          </a:xfrm>
        </p:spPr>
        <p:txBody>
          <a:bodyPr anchor="ctr">
            <a:normAutofit/>
          </a:bodyPr>
          <a:lstStyle/>
          <a:p>
            <a:r>
              <a:rPr lang="en-US" sz="1400" b="1" dirty="0" err="1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KayWarren.com</a:t>
            </a:r>
            <a:r>
              <a:rPr lang="en-US" sz="1400" b="1" dirty="0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</a:t>
            </a:r>
            <a:r>
              <a:rPr lang="en-US" sz="1400" b="1" dirty="0" err="1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MentalHealth</a:t>
            </a:r>
            <a:endParaRPr lang="en-US" sz="1400" b="1" dirty="0">
              <a:solidFill>
                <a:srgbClr val="2A3675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91EBB2-ED02-2E47-9A7D-4C85A185C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332" y="1084505"/>
            <a:ext cx="7456768" cy="744295"/>
          </a:xfrm>
        </p:spPr>
        <p:txBody>
          <a:bodyPr anchor="ctr">
            <a:noAutofit/>
          </a:bodyPr>
          <a:lstStyle/>
          <a:p>
            <a:pPr algn="l"/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Offer Hope</a:t>
            </a: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FE0D6D55-B746-2943-B761-3447FAF28C32}"/>
              </a:ext>
            </a:extLst>
          </p:cNvPr>
          <p:cNvSpPr txBox="1">
            <a:spLocks/>
          </p:cNvSpPr>
          <p:nvPr/>
        </p:nvSpPr>
        <p:spPr>
          <a:xfrm>
            <a:off x="1142999" y="633054"/>
            <a:ext cx="6858000" cy="488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Every CHURCH Can Do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4C7AE1-DB85-C049-A38E-21611A4085B1}"/>
              </a:ext>
            </a:extLst>
          </p:cNvPr>
          <p:cNvSpPr txBox="1"/>
          <p:nvPr/>
        </p:nvSpPr>
        <p:spPr>
          <a:xfrm>
            <a:off x="987397" y="1755040"/>
            <a:ext cx="7169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“I will…transform the Valley of Trouble into a gateway of hope.” – Hosea 2:15 (NLT)</a:t>
            </a: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3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3309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413971"/>
            <a:ext cx="8249304" cy="34639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4766031"/>
            <a:ext cx="8250174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A78D0B-DD10-D247-8365-B27C806E6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2128" cy="5148072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40D32012-B4B3-904E-9C37-F27EB7788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35539"/>
            <a:ext cx="6858000" cy="488932"/>
          </a:xfrm>
        </p:spPr>
        <p:txBody>
          <a:bodyPr anchor="ctr">
            <a:normAutofit/>
          </a:bodyPr>
          <a:lstStyle/>
          <a:p>
            <a:r>
              <a:rPr lang="en-US" sz="1400" b="1" dirty="0" err="1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KayWarren.com</a:t>
            </a:r>
            <a:r>
              <a:rPr lang="en-US" sz="1400" b="1" dirty="0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</a:t>
            </a:r>
            <a:r>
              <a:rPr lang="en-US" sz="1400" b="1" dirty="0" err="1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MentalHealth</a:t>
            </a:r>
            <a:endParaRPr lang="en-US" sz="1400" b="1" dirty="0">
              <a:solidFill>
                <a:srgbClr val="2A3675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91EBB2-ED02-2E47-9A7D-4C85A185C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332" y="1084505"/>
            <a:ext cx="7456768" cy="2455944"/>
          </a:xfrm>
        </p:spPr>
        <p:txBody>
          <a:bodyPr anchor="ctr">
            <a:noAutofit/>
          </a:bodyPr>
          <a:lstStyle/>
          <a:p>
            <a:pPr algn="l"/>
            <a:br>
              <a:rPr lang="en-US" dirty="0"/>
            </a:br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Care for and Support Individuals and Families</a:t>
            </a:r>
            <a:b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1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Help with Practical Needs </a:t>
            </a:r>
            <a:b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1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Unleash Trained Volunteers</a:t>
            </a:r>
            <a:b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1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Remove the Stigma</a:t>
            </a:r>
            <a:b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1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Collaborate with the Community</a:t>
            </a:r>
            <a:b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1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Offer Hope</a:t>
            </a: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FE0D6D55-B746-2943-B761-3447FAF28C32}"/>
              </a:ext>
            </a:extLst>
          </p:cNvPr>
          <p:cNvSpPr txBox="1">
            <a:spLocks/>
          </p:cNvSpPr>
          <p:nvPr/>
        </p:nvSpPr>
        <p:spPr>
          <a:xfrm>
            <a:off x="1142999" y="633054"/>
            <a:ext cx="6858000" cy="488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Every CHURCH Can Do</a:t>
            </a:r>
          </a:p>
        </p:txBody>
      </p:sp>
    </p:spTree>
    <p:extLst>
      <p:ext uri="{BB962C8B-B14F-4D97-AF65-F5344CB8AC3E}">
        <p14:creationId xmlns:p14="http://schemas.microsoft.com/office/powerpoint/2010/main" val="51636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A78D0B-DD10-D247-8365-B27C806E6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2128" cy="5148072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40D32012-B4B3-904E-9C37-F27EB7788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35539"/>
            <a:ext cx="6858000" cy="488932"/>
          </a:xfrm>
        </p:spPr>
        <p:txBody>
          <a:bodyPr anchor="ctr">
            <a:normAutofit/>
          </a:bodyPr>
          <a:lstStyle/>
          <a:p>
            <a:r>
              <a:rPr lang="en-US" sz="1400" b="1" dirty="0" err="1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KayWarren.com</a:t>
            </a:r>
            <a:r>
              <a:rPr lang="en-US" sz="1400" b="1" dirty="0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</a:t>
            </a:r>
            <a:r>
              <a:rPr lang="en-US" sz="1400" b="1" dirty="0" err="1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MentalHealth</a:t>
            </a:r>
            <a:endParaRPr lang="en-US" sz="1400" b="1" dirty="0">
              <a:solidFill>
                <a:srgbClr val="2A3675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91EBB2-ED02-2E47-9A7D-4C85A185C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332" y="1084505"/>
            <a:ext cx="7456768" cy="744295"/>
          </a:xfrm>
        </p:spPr>
        <p:txBody>
          <a:bodyPr anchor="ctr">
            <a:noAutofit/>
          </a:bodyPr>
          <a:lstStyle/>
          <a:p>
            <a:pPr algn="l"/>
            <a:br>
              <a:rPr lang="en-US" dirty="0"/>
            </a:br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Care for and Support Individuals and Families</a:t>
            </a:r>
            <a:b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1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2400" b="1" dirty="0">
              <a:solidFill>
                <a:srgbClr val="15166D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FE0D6D55-B746-2943-B761-3447FAF28C32}"/>
              </a:ext>
            </a:extLst>
          </p:cNvPr>
          <p:cNvSpPr txBox="1">
            <a:spLocks/>
          </p:cNvSpPr>
          <p:nvPr/>
        </p:nvSpPr>
        <p:spPr>
          <a:xfrm>
            <a:off x="1142999" y="633054"/>
            <a:ext cx="6858000" cy="488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Every CHURCH Can Do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935948-D7C2-9D46-A65F-3AB761B49DD1}"/>
              </a:ext>
            </a:extLst>
          </p:cNvPr>
          <p:cNvSpPr txBox="1"/>
          <p:nvPr/>
        </p:nvSpPr>
        <p:spPr>
          <a:xfrm>
            <a:off x="836332" y="2017752"/>
            <a:ext cx="7169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“You must be compassionate, just as your Father is compassionate.” - Luke 6:36 (NLT)</a:t>
            </a: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6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3309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413971"/>
            <a:ext cx="8249304" cy="34639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4766031"/>
            <a:ext cx="8250174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A78D0B-DD10-D247-8365-B27C806E6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31"/>
            <a:ext cx="9144000" cy="5143500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40D32012-B4B3-904E-9C37-F27EB7788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35539"/>
            <a:ext cx="6858000" cy="488932"/>
          </a:xfrm>
        </p:spPr>
        <p:txBody>
          <a:bodyPr anchor="ctr">
            <a:normAutofit/>
          </a:bodyPr>
          <a:lstStyle/>
          <a:p>
            <a:r>
              <a:rPr lang="en-US" sz="1400" b="1" dirty="0" err="1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KayWarren.com</a:t>
            </a:r>
            <a:r>
              <a:rPr lang="en-US" sz="1400" b="1" dirty="0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</a:t>
            </a:r>
            <a:r>
              <a:rPr lang="en-US" sz="1400" b="1" dirty="0" err="1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MentalHealth</a:t>
            </a:r>
            <a:endParaRPr lang="en-US" sz="1400" b="1" dirty="0">
              <a:solidFill>
                <a:srgbClr val="2A3675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13A343EF-BF48-904D-9B28-FB309C90794B}"/>
              </a:ext>
            </a:extLst>
          </p:cNvPr>
          <p:cNvSpPr txBox="1">
            <a:spLocks/>
          </p:cNvSpPr>
          <p:nvPr/>
        </p:nvSpPr>
        <p:spPr>
          <a:xfrm>
            <a:off x="1142999" y="633054"/>
            <a:ext cx="6858000" cy="488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Sources of Strength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82608B69-FD7C-584D-8FC7-0447AF9973A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708" y="1143458"/>
            <a:ext cx="2832892" cy="285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7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3309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413971"/>
            <a:ext cx="8249304" cy="34639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4766031"/>
            <a:ext cx="8250174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A78D0B-DD10-D247-8365-B27C806E6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40D32012-B4B3-904E-9C37-F27EB7788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35539"/>
            <a:ext cx="6858000" cy="488932"/>
          </a:xfrm>
        </p:spPr>
        <p:txBody>
          <a:bodyPr anchor="ctr">
            <a:normAutofit/>
          </a:bodyPr>
          <a:lstStyle/>
          <a:p>
            <a:r>
              <a:rPr lang="en-US" sz="1400" b="1" dirty="0" err="1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KayWarren.com</a:t>
            </a:r>
            <a:r>
              <a:rPr lang="en-US" sz="1400" b="1" dirty="0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</a:t>
            </a:r>
            <a:r>
              <a:rPr lang="en-US" sz="1400" b="1" dirty="0" err="1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MentalHealth</a:t>
            </a:r>
            <a:endParaRPr lang="en-US" sz="1400" b="1" dirty="0">
              <a:solidFill>
                <a:srgbClr val="2A3675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1" name="Picture 10" descr="A picture containing device&#10;&#10;Description automatically generated">
            <a:extLst>
              <a:ext uri="{FF2B5EF4-FFF2-40B4-BE49-F238E27FC236}">
                <a16:creationId xmlns:a16="http://schemas.microsoft.com/office/drawing/2014/main" id="{7DA6A49D-15E6-B748-B5CD-3D642ECC58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43" t="8132" r="22091"/>
          <a:stretch/>
        </p:blipFill>
        <p:spPr>
          <a:xfrm>
            <a:off x="2025249" y="1186489"/>
            <a:ext cx="5093502" cy="3509489"/>
          </a:xfrm>
          <a:prstGeom prst="rect">
            <a:avLst/>
          </a:prstGeom>
        </p:spPr>
      </p:pic>
      <p:sp>
        <p:nvSpPr>
          <p:cNvPr id="12" name="Subtitle 4">
            <a:extLst>
              <a:ext uri="{FF2B5EF4-FFF2-40B4-BE49-F238E27FC236}">
                <a16:creationId xmlns:a16="http://schemas.microsoft.com/office/drawing/2014/main" id="{13A343EF-BF48-904D-9B28-FB309C90794B}"/>
              </a:ext>
            </a:extLst>
          </p:cNvPr>
          <p:cNvSpPr txBox="1">
            <a:spLocks/>
          </p:cNvSpPr>
          <p:nvPr/>
        </p:nvSpPr>
        <p:spPr>
          <a:xfrm>
            <a:off x="1142999" y="633054"/>
            <a:ext cx="6858000" cy="488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Spiritual Support for Individuals </a:t>
            </a:r>
          </a:p>
        </p:txBody>
      </p:sp>
    </p:spTree>
    <p:extLst>
      <p:ext uri="{BB962C8B-B14F-4D97-AF65-F5344CB8AC3E}">
        <p14:creationId xmlns:p14="http://schemas.microsoft.com/office/powerpoint/2010/main" val="268751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3309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413971"/>
            <a:ext cx="8249304" cy="34639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4766031"/>
            <a:ext cx="8250174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A78D0B-DD10-D247-8365-B27C806E6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40D32012-B4B3-904E-9C37-F27EB7788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35539"/>
            <a:ext cx="6858000" cy="488932"/>
          </a:xfrm>
        </p:spPr>
        <p:txBody>
          <a:bodyPr anchor="ctr">
            <a:normAutofit/>
          </a:bodyPr>
          <a:lstStyle/>
          <a:p>
            <a:r>
              <a:rPr lang="en-US" sz="1400" b="1" dirty="0" err="1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KayWarren.com</a:t>
            </a:r>
            <a:r>
              <a:rPr lang="en-US" sz="1400" b="1" dirty="0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</a:t>
            </a:r>
            <a:r>
              <a:rPr lang="en-US" sz="1400" b="1" dirty="0" err="1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MentalHealth</a:t>
            </a:r>
            <a:endParaRPr lang="en-US" sz="1400" b="1" dirty="0">
              <a:solidFill>
                <a:srgbClr val="2A3675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028" name="Picture 4" descr="Journey Toward Hope: A Guided Experience">
            <a:extLst>
              <a:ext uri="{FF2B5EF4-FFF2-40B4-BE49-F238E27FC236}">
                <a16:creationId xmlns:a16="http://schemas.microsoft.com/office/drawing/2014/main" id="{5A532496-EF5E-EE47-BE03-2B9F5350B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7814">
            <a:off x="1451969" y="1058310"/>
            <a:ext cx="2642308" cy="264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ourney Toward Hope: A Guided Experience">
            <a:extLst>
              <a:ext uri="{FF2B5EF4-FFF2-40B4-BE49-F238E27FC236}">
                <a16:creationId xmlns:a16="http://schemas.microsoft.com/office/drawing/2014/main" id="{C054B6B6-4CAB-F64E-90A4-DE4B72B71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60" y="676628"/>
            <a:ext cx="3060303" cy="306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4">
            <a:extLst>
              <a:ext uri="{FF2B5EF4-FFF2-40B4-BE49-F238E27FC236}">
                <a16:creationId xmlns:a16="http://schemas.microsoft.com/office/drawing/2014/main" id="{299F69A0-060D-0949-8CD6-06475E15F1BD}"/>
              </a:ext>
            </a:extLst>
          </p:cNvPr>
          <p:cNvSpPr txBox="1">
            <a:spLocks/>
          </p:cNvSpPr>
          <p:nvPr/>
        </p:nvSpPr>
        <p:spPr>
          <a:xfrm>
            <a:off x="1142999" y="633054"/>
            <a:ext cx="6858000" cy="488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Journey Toward Hope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CA8F825-E1F0-5F46-85CD-AC994B857D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7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A78D0B-DD10-D247-8365-B27C806E6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2128" cy="5148072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40D32012-B4B3-904E-9C37-F27EB7788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35539"/>
            <a:ext cx="6858000" cy="488932"/>
          </a:xfrm>
        </p:spPr>
        <p:txBody>
          <a:bodyPr anchor="ctr">
            <a:normAutofit/>
          </a:bodyPr>
          <a:lstStyle/>
          <a:p>
            <a:r>
              <a:rPr lang="en-US" sz="1400" b="1" dirty="0" err="1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KayWarren.com</a:t>
            </a:r>
            <a:r>
              <a:rPr lang="en-US" sz="1400" b="1" dirty="0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</a:t>
            </a:r>
            <a:r>
              <a:rPr lang="en-US" sz="1400" b="1" dirty="0" err="1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MentalHealth</a:t>
            </a:r>
            <a:endParaRPr lang="en-US" sz="1400" b="1" dirty="0">
              <a:solidFill>
                <a:srgbClr val="2A3675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91EBB2-ED02-2E47-9A7D-4C85A185C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400" y="1084505"/>
            <a:ext cx="7505700" cy="1366595"/>
          </a:xfrm>
        </p:spPr>
        <p:txBody>
          <a:bodyPr anchor="ctr">
            <a:noAutofit/>
          </a:bodyPr>
          <a:lstStyle/>
          <a:p>
            <a:pPr algn="l"/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Care for and Support Individuals and Families</a:t>
            </a:r>
            <a:b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1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Help with Practical Needs </a:t>
            </a:r>
            <a:b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1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2400" b="1" dirty="0">
              <a:solidFill>
                <a:srgbClr val="15166D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FE0D6D55-B746-2943-B761-3447FAF28C32}"/>
              </a:ext>
            </a:extLst>
          </p:cNvPr>
          <p:cNvSpPr txBox="1">
            <a:spLocks/>
          </p:cNvSpPr>
          <p:nvPr/>
        </p:nvSpPr>
        <p:spPr>
          <a:xfrm>
            <a:off x="1142999" y="633054"/>
            <a:ext cx="6858000" cy="488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Every CHURCH Can Do</a:t>
            </a:r>
          </a:p>
        </p:txBody>
      </p:sp>
    </p:spTree>
    <p:extLst>
      <p:ext uri="{BB962C8B-B14F-4D97-AF65-F5344CB8AC3E}">
        <p14:creationId xmlns:p14="http://schemas.microsoft.com/office/powerpoint/2010/main" val="121998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A78D0B-DD10-D247-8365-B27C806E6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2128" cy="5148072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40D32012-B4B3-904E-9C37-F27EB7788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35539"/>
            <a:ext cx="6858000" cy="488932"/>
          </a:xfrm>
        </p:spPr>
        <p:txBody>
          <a:bodyPr anchor="ctr">
            <a:normAutofit/>
          </a:bodyPr>
          <a:lstStyle/>
          <a:p>
            <a:r>
              <a:rPr lang="en-US" sz="1400" b="1" dirty="0" err="1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KayWarren.com</a:t>
            </a:r>
            <a:r>
              <a:rPr lang="en-US" sz="1400" b="1" dirty="0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</a:t>
            </a:r>
            <a:r>
              <a:rPr lang="en-US" sz="1400" b="1" dirty="0" err="1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MentalHealth</a:t>
            </a:r>
            <a:endParaRPr lang="en-US" sz="1400" b="1" dirty="0">
              <a:solidFill>
                <a:srgbClr val="2A3675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91EBB2-ED02-2E47-9A7D-4C85A185C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400" y="1084505"/>
            <a:ext cx="7505700" cy="1366595"/>
          </a:xfrm>
        </p:spPr>
        <p:txBody>
          <a:bodyPr anchor="ctr">
            <a:noAutofit/>
          </a:bodyPr>
          <a:lstStyle/>
          <a:p>
            <a:pPr algn="l"/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Care for and Support Individuals and Families</a:t>
            </a:r>
            <a:b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1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Help with Practical Needs </a:t>
            </a:r>
            <a:b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1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2400" b="1" dirty="0">
              <a:solidFill>
                <a:srgbClr val="15166D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FE0D6D55-B746-2943-B761-3447FAF28C32}"/>
              </a:ext>
            </a:extLst>
          </p:cNvPr>
          <p:cNvSpPr txBox="1">
            <a:spLocks/>
          </p:cNvSpPr>
          <p:nvPr/>
        </p:nvSpPr>
        <p:spPr>
          <a:xfrm>
            <a:off x="1142999" y="633054"/>
            <a:ext cx="6858000" cy="488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Every CHURCH Can Do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09551B-17F1-B44D-BA9B-497682A9DBCC}"/>
              </a:ext>
            </a:extLst>
          </p:cNvPr>
          <p:cNvSpPr txBox="1"/>
          <p:nvPr/>
        </p:nvSpPr>
        <p:spPr>
          <a:xfrm>
            <a:off x="955648" y="2158903"/>
            <a:ext cx="7169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“If we see others in need, yet close our hearts against them, how can we claim that we love God?” - 1 John 3:17 (TEV)</a:t>
            </a: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27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A78D0B-DD10-D247-8365-B27C806E6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2128" cy="5148072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40D32012-B4B3-904E-9C37-F27EB7788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35539"/>
            <a:ext cx="6858000" cy="488932"/>
          </a:xfrm>
        </p:spPr>
        <p:txBody>
          <a:bodyPr anchor="ctr">
            <a:normAutofit/>
          </a:bodyPr>
          <a:lstStyle/>
          <a:p>
            <a:r>
              <a:rPr lang="en-US" sz="1400" b="1" dirty="0" err="1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KayWarren.com</a:t>
            </a:r>
            <a:r>
              <a:rPr lang="en-US" sz="1400" b="1" dirty="0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</a:t>
            </a:r>
            <a:r>
              <a:rPr lang="en-US" sz="1400" b="1" dirty="0" err="1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MentalHealth</a:t>
            </a:r>
            <a:endParaRPr lang="en-US" sz="1400" b="1" dirty="0">
              <a:solidFill>
                <a:srgbClr val="2A3675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91EBB2-ED02-2E47-9A7D-4C85A185C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615" y="839798"/>
            <a:ext cx="7456768" cy="2455944"/>
          </a:xfrm>
        </p:spPr>
        <p:txBody>
          <a:bodyPr anchor="ctr">
            <a:noAutofit/>
          </a:bodyPr>
          <a:lstStyle/>
          <a:p>
            <a:pPr algn="l"/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Care for and Support Individuals and Families</a:t>
            </a:r>
            <a:b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1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Help with Practical Needs </a:t>
            </a:r>
            <a:b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1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– Unleash Trained Volunteers</a:t>
            </a:r>
            <a:b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1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2400" b="1" dirty="0">
              <a:solidFill>
                <a:srgbClr val="15166D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FE0D6D55-B746-2943-B761-3447FAF28C32}"/>
              </a:ext>
            </a:extLst>
          </p:cNvPr>
          <p:cNvSpPr txBox="1">
            <a:spLocks/>
          </p:cNvSpPr>
          <p:nvPr/>
        </p:nvSpPr>
        <p:spPr>
          <a:xfrm>
            <a:off x="1142999" y="633054"/>
            <a:ext cx="6858000" cy="488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Every CHURCH Can Do</a:t>
            </a:r>
          </a:p>
        </p:txBody>
      </p:sp>
    </p:spTree>
    <p:extLst>
      <p:ext uri="{BB962C8B-B14F-4D97-AF65-F5344CB8AC3E}">
        <p14:creationId xmlns:p14="http://schemas.microsoft.com/office/powerpoint/2010/main" val="197940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A78D0B-DD10-D247-8365-B27C806E6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2128" cy="5148072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40D32012-B4B3-904E-9C37-F27EB7788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35539"/>
            <a:ext cx="6858000" cy="488932"/>
          </a:xfrm>
        </p:spPr>
        <p:txBody>
          <a:bodyPr anchor="ctr">
            <a:normAutofit/>
          </a:bodyPr>
          <a:lstStyle/>
          <a:p>
            <a:r>
              <a:rPr lang="en-US" sz="1400" b="1" dirty="0" err="1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KayWarren.com</a:t>
            </a:r>
            <a:r>
              <a:rPr lang="en-US" sz="1400" b="1" dirty="0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</a:t>
            </a:r>
            <a:r>
              <a:rPr lang="en-US" sz="1400" b="1" dirty="0" err="1">
                <a:solidFill>
                  <a:srgbClr val="2A36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MentalHealth</a:t>
            </a:r>
            <a:endParaRPr lang="en-US" sz="1400" b="1" dirty="0">
              <a:solidFill>
                <a:srgbClr val="2A3675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91EBB2-ED02-2E47-9A7D-4C85A185C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615" y="839798"/>
            <a:ext cx="7456768" cy="2455944"/>
          </a:xfrm>
        </p:spPr>
        <p:txBody>
          <a:bodyPr anchor="ctr">
            <a:noAutofit/>
          </a:bodyPr>
          <a:lstStyle/>
          <a:p>
            <a:pPr algn="l"/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Care for and Support Individuals and Families</a:t>
            </a:r>
            <a:b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1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Help with Practical Needs </a:t>
            </a:r>
            <a:b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1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400" b="1" u="sng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</a:t>
            </a:r>
            <a: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Unleash Trained Volunteers</a:t>
            </a:r>
            <a:br>
              <a:rPr lang="en-US" sz="24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1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2400" b="1" dirty="0">
              <a:solidFill>
                <a:srgbClr val="15166D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FE0D6D55-B746-2943-B761-3447FAF28C32}"/>
              </a:ext>
            </a:extLst>
          </p:cNvPr>
          <p:cNvSpPr txBox="1">
            <a:spLocks/>
          </p:cNvSpPr>
          <p:nvPr/>
        </p:nvSpPr>
        <p:spPr>
          <a:xfrm>
            <a:off x="1142999" y="633054"/>
            <a:ext cx="6858000" cy="488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Every CHURCH Can Do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D042BC-A360-3046-BC07-1EE2173078C2}"/>
              </a:ext>
            </a:extLst>
          </p:cNvPr>
          <p:cNvSpPr txBox="1"/>
          <p:nvPr/>
        </p:nvSpPr>
        <p:spPr>
          <a:xfrm>
            <a:off x="955648" y="2541879"/>
            <a:ext cx="7045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5166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“God has given gifts to each of you from his great variety of spiritual gifts. Manage them well so that God’s generosity can flow through you.” – 1 Peter 4:10 (NLT) </a:t>
            </a: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55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593</Words>
  <Application>Microsoft Macintosh PowerPoint</Application>
  <PresentationFormat>On-screen Show (16:9)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Helvetica Neue</vt:lpstr>
      <vt:lpstr>Helvetica Neue Regular</vt:lpstr>
      <vt:lpstr>Office Theme</vt:lpstr>
      <vt:lpstr> C - Care for and Support Individuals and Families  </vt:lpstr>
      <vt:lpstr> C - Care for and Support Individuals and Families  </vt:lpstr>
      <vt:lpstr>PowerPoint Presentation</vt:lpstr>
      <vt:lpstr>PowerPoint Presentation</vt:lpstr>
      <vt:lpstr>PowerPoint Presentation</vt:lpstr>
      <vt:lpstr>C - Care for and Support Individuals and Families  H - Help with Practical Needs   </vt:lpstr>
      <vt:lpstr>C - Care for and Support Individuals and Families  H - Help with Practical Needs   </vt:lpstr>
      <vt:lpstr>C - Care for and Support Individuals and Families  H - Help with Practical Needs   U – Unleash Trained Volunteers  </vt:lpstr>
      <vt:lpstr>C - Care for and Support Individuals and Families  H - Help with Practical Needs   U - Unleash Trained Volunteers  </vt:lpstr>
      <vt:lpstr>C - Care for and Support Individuals and Families  H - Help with Practical Needs   U - Unleash Trained Volunteers  R - Remove the Stigma  </vt:lpstr>
      <vt:lpstr>C - Care for and Support Individuals and Families  H - Help with Practical Needs   U - Unleash Trained Volunteers  R - Remove the Stigma  </vt:lpstr>
      <vt:lpstr> C - Care for and Support Individuals and Families  H - Help with Practical Needs   U - Unleash Trained Volunteers  R - Remove the Stigma  C - Collaborate with the Community  </vt:lpstr>
      <vt:lpstr> C - Care for and Support Individuals and Families  H - Help with Practical Needs   U - Unleash Trained Volunteers  R - Remove the Stigma  C - Collaborate with the Community  H - Offer Hope</vt:lpstr>
      <vt:lpstr>H - Offer Hope</vt:lpstr>
      <vt:lpstr> C - Care for and Support Individuals and Families  H - Help with Practical Needs   U - Unleash Trained Volunteers  R - Remove the Stigma  C - Collaborate with the Community  H - Offer Hope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in a Time of COVID-19: Preparing Faith &amp; Community Partners</dc:title>
  <dc:creator>Joy Hurlow</dc:creator>
  <cp:lastModifiedBy>Lauren Mendoza</cp:lastModifiedBy>
  <cp:revision>34</cp:revision>
  <dcterms:created xsi:type="dcterms:W3CDTF">2020-04-27T19:26:46Z</dcterms:created>
  <dcterms:modified xsi:type="dcterms:W3CDTF">2021-03-04T19:23:20Z</dcterms:modified>
</cp:coreProperties>
</file>