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30"/>
  </p:notesMasterIdLst>
  <p:handoutMasterIdLst>
    <p:handoutMasterId r:id="rId31"/>
  </p:handoutMasterIdLst>
  <p:sldIdLst>
    <p:sldId id="399" r:id="rId2"/>
    <p:sldId id="353" r:id="rId3"/>
    <p:sldId id="412" r:id="rId4"/>
    <p:sldId id="413" r:id="rId5"/>
    <p:sldId id="258" r:id="rId6"/>
    <p:sldId id="259" r:id="rId7"/>
    <p:sldId id="464" r:id="rId8"/>
    <p:sldId id="262" r:id="rId9"/>
    <p:sldId id="364" r:id="rId10"/>
    <p:sldId id="406" r:id="rId11"/>
    <p:sldId id="483" r:id="rId12"/>
    <p:sldId id="411" r:id="rId13"/>
    <p:sldId id="267" r:id="rId14"/>
    <p:sldId id="484" r:id="rId15"/>
    <p:sldId id="416" r:id="rId16"/>
    <p:sldId id="352" r:id="rId17"/>
    <p:sldId id="415" r:id="rId18"/>
    <p:sldId id="355" r:id="rId19"/>
    <p:sldId id="363" r:id="rId20"/>
    <p:sldId id="471" r:id="rId21"/>
    <p:sldId id="482" r:id="rId22"/>
    <p:sldId id="326" r:id="rId23"/>
    <p:sldId id="317" r:id="rId24"/>
    <p:sldId id="321" r:id="rId25"/>
    <p:sldId id="327" r:id="rId26"/>
    <p:sldId id="418" r:id="rId27"/>
    <p:sldId id="485" r:id="rId28"/>
    <p:sldId id="486" r:id="rId29"/>
  </p:sldIdLst>
  <p:sldSz cx="9144000" cy="6858000" type="letter"/>
  <p:notesSz cx="9080500" cy="6934200"/>
  <p:defaultTextStyle>
    <a:defPPr>
      <a:defRPr lang="en-US"/>
    </a:defPPr>
    <a:lvl1pPr algn="l" rtl="0" fontAlgn="base">
      <a:spcBef>
        <a:spcPct val="20000"/>
      </a:spcBef>
      <a:spcAft>
        <a:spcPct val="0"/>
      </a:spcAft>
      <a:buClr>
        <a:schemeClr val="accent2"/>
      </a:buClr>
      <a:buSzPct val="80000"/>
      <a:buFont typeface="Wingdings" charset="0"/>
      <a:buChar char="l"/>
      <a:defRPr sz="3200" kern="1200">
        <a:solidFill>
          <a:schemeClr val="tx2"/>
        </a:solidFill>
        <a:latin typeface="Times New Roman" charset="0"/>
        <a:ea typeface="ＭＳ Ｐゴシック" charset="0"/>
        <a:cs typeface="ＭＳ Ｐゴシック" charset="0"/>
      </a:defRPr>
    </a:lvl1pPr>
    <a:lvl2pPr marL="457200" algn="l" rtl="0" fontAlgn="base">
      <a:spcBef>
        <a:spcPct val="20000"/>
      </a:spcBef>
      <a:spcAft>
        <a:spcPct val="0"/>
      </a:spcAft>
      <a:buClr>
        <a:schemeClr val="accent2"/>
      </a:buClr>
      <a:buSzPct val="80000"/>
      <a:buFont typeface="Wingdings" charset="0"/>
      <a:buChar char="l"/>
      <a:defRPr sz="3200" kern="1200">
        <a:solidFill>
          <a:schemeClr val="tx2"/>
        </a:solidFill>
        <a:latin typeface="Times New Roman" charset="0"/>
        <a:ea typeface="ＭＳ Ｐゴシック" charset="0"/>
        <a:cs typeface="ＭＳ Ｐゴシック" charset="0"/>
      </a:defRPr>
    </a:lvl2pPr>
    <a:lvl3pPr marL="914400" algn="l" rtl="0" fontAlgn="base">
      <a:spcBef>
        <a:spcPct val="20000"/>
      </a:spcBef>
      <a:spcAft>
        <a:spcPct val="0"/>
      </a:spcAft>
      <a:buClr>
        <a:schemeClr val="accent2"/>
      </a:buClr>
      <a:buSzPct val="80000"/>
      <a:buFont typeface="Wingdings" charset="0"/>
      <a:buChar char="l"/>
      <a:defRPr sz="3200" kern="1200">
        <a:solidFill>
          <a:schemeClr val="tx2"/>
        </a:solidFill>
        <a:latin typeface="Times New Roman" charset="0"/>
        <a:ea typeface="ＭＳ Ｐゴシック" charset="0"/>
        <a:cs typeface="ＭＳ Ｐゴシック" charset="0"/>
      </a:defRPr>
    </a:lvl3pPr>
    <a:lvl4pPr marL="1371600" algn="l" rtl="0" fontAlgn="base">
      <a:spcBef>
        <a:spcPct val="20000"/>
      </a:spcBef>
      <a:spcAft>
        <a:spcPct val="0"/>
      </a:spcAft>
      <a:buClr>
        <a:schemeClr val="accent2"/>
      </a:buClr>
      <a:buSzPct val="80000"/>
      <a:buFont typeface="Wingdings" charset="0"/>
      <a:buChar char="l"/>
      <a:defRPr sz="3200" kern="1200">
        <a:solidFill>
          <a:schemeClr val="tx2"/>
        </a:solidFill>
        <a:latin typeface="Times New Roman" charset="0"/>
        <a:ea typeface="ＭＳ Ｐゴシック" charset="0"/>
        <a:cs typeface="ＭＳ Ｐゴシック" charset="0"/>
      </a:defRPr>
    </a:lvl4pPr>
    <a:lvl5pPr marL="1828800" algn="l" rtl="0" fontAlgn="base">
      <a:spcBef>
        <a:spcPct val="20000"/>
      </a:spcBef>
      <a:spcAft>
        <a:spcPct val="0"/>
      </a:spcAft>
      <a:buClr>
        <a:schemeClr val="accent2"/>
      </a:buClr>
      <a:buSzPct val="80000"/>
      <a:buFont typeface="Wingdings" charset="0"/>
      <a:buChar char="l"/>
      <a:defRPr sz="3200" kern="1200">
        <a:solidFill>
          <a:schemeClr val="tx2"/>
        </a:solidFill>
        <a:latin typeface="Times New Roman" charset="0"/>
        <a:ea typeface="ＭＳ Ｐゴシック" charset="0"/>
        <a:cs typeface="ＭＳ Ｐゴシック" charset="0"/>
      </a:defRPr>
    </a:lvl5pPr>
    <a:lvl6pPr marL="2286000" algn="l" defTabSz="457200" rtl="0" eaLnBrk="1" latinLnBrk="0" hangingPunct="1">
      <a:defRPr sz="3200" kern="1200">
        <a:solidFill>
          <a:schemeClr val="tx2"/>
        </a:solidFill>
        <a:latin typeface="Times New Roman" charset="0"/>
        <a:ea typeface="ＭＳ Ｐゴシック" charset="0"/>
        <a:cs typeface="ＭＳ Ｐゴシック" charset="0"/>
      </a:defRPr>
    </a:lvl6pPr>
    <a:lvl7pPr marL="2743200" algn="l" defTabSz="457200" rtl="0" eaLnBrk="1" latinLnBrk="0" hangingPunct="1">
      <a:defRPr sz="3200" kern="1200">
        <a:solidFill>
          <a:schemeClr val="tx2"/>
        </a:solidFill>
        <a:latin typeface="Times New Roman" charset="0"/>
        <a:ea typeface="ＭＳ Ｐゴシック" charset="0"/>
        <a:cs typeface="ＭＳ Ｐゴシック" charset="0"/>
      </a:defRPr>
    </a:lvl7pPr>
    <a:lvl8pPr marL="3200400" algn="l" defTabSz="457200" rtl="0" eaLnBrk="1" latinLnBrk="0" hangingPunct="1">
      <a:defRPr sz="3200" kern="1200">
        <a:solidFill>
          <a:schemeClr val="tx2"/>
        </a:solidFill>
        <a:latin typeface="Times New Roman" charset="0"/>
        <a:ea typeface="ＭＳ Ｐゴシック" charset="0"/>
        <a:cs typeface="ＭＳ Ｐゴシック" charset="0"/>
      </a:defRPr>
    </a:lvl8pPr>
    <a:lvl9pPr marL="3657600" algn="l" defTabSz="457200" rtl="0" eaLnBrk="1" latinLnBrk="0" hangingPunct="1">
      <a:defRPr sz="3200" kern="1200">
        <a:solidFill>
          <a:schemeClr val="tx2"/>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4">
          <p15:clr>
            <a:srgbClr val="A4A3A4"/>
          </p15:clr>
        </p15:guide>
        <p15:guide id="2" pos="28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9F"/>
    <a:srgbClr val="000000"/>
    <a:srgbClr val="FC0128"/>
    <a:srgbClr val="00DFCA"/>
    <a:srgbClr val="FDC0E5"/>
    <a:srgbClr val="FAFD00"/>
    <a:srgbClr val="6C3A4E"/>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3"/>
    <p:restoredTop sz="94507"/>
  </p:normalViewPr>
  <p:slideViewPr>
    <p:cSldViewPr>
      <p:cViewPr varScale="1">
        <p:scale>
          <a:sx n="116" d="100"/>
          <a:sy n="116" d="100"/>
        </p:scale>
        <p:origin x="1392" y="192"/>
      </p:cViewPr>
      <p:guideLst>
        <p:guide orient="horz" pos="2160"/>
        <p:guide pos="2880"/>
      </p:guideLst>
    </p:cSldViewPr>
  </p:slideViewPr>
  <p:outlineViewPr>
    <p:cViewPr>
      <p:scale>
        <a:sx n="33" d="100"/>
        <a:sy n="33" d="100"/>
      </p:scale>
      <p:origin x="0" y="0"/>
    </p:cViewPr>
  </p:outlineViewPr>
  <p:notesTextViewPr>
    <p:cViewPr>
      <p:scale>
        <a:sx n="95" d="100"/>
        <a:sy n="95" d="100"/>
      </p:scale>
      <p:origin x="0" y="0"/>
    </p:cViewPr>
  </p:notesTextViewPr>
  <p:sorterViewPr>
    <p:cViewPr>
      <p:scale>
        <a:sx n="76" d="100"/>
        <a:sy n="76" d="100"/>
      </p:scale>
      <p:origin x="0" y="0"/>
    </p:cViewPr>
  </p:sorterViewPr>
  <p:notesViewPr>
    <p:cSldViewPr>
      <p:cViewPr varScale="1">
        <p:scale>
          <a:sx n="113" d="100"/>
          <a:sy n="113" d="100"/>
        </p:scale>
        <p:origin x="-1152" y="-104"/>
      </p:cViewPr>
      <p:guideLst>
        <p:guide orient="horz" pos="2184"/>
        <p:guide pos="28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8585200" y="6594475"/>
            <a:ext cx="403225"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530" tIns="46515" rIns="91530" bIns="46515" anchor="ctr">
            <a:spAutoFit/>
          </a:bodyPr>
          <a:lstStyle/>
          <a:p>
            <a:pPr algn="r" defTabSz="917575" eaLnBrk="0" hangingPunct="0">
              <a:spcBef>
                <a:spcPct val="0"/>
              </a:spcBef>
              <a:buClrTx/>
              <a:buSzTx/>
              <a:buFontTx/>
              <a:buNone/>
            </a:pPr>
            <a:fld id="{F9220209-6EA8-8E4F-B2FC-9304E49F8F57}" type="slidenum">
              <a:rPr lang="en-US" sz="1400">
                <a:solidFill>
                  <a:schemeClr val="tx1"/>
                </a:solidFill>
                <a:latin typeface="Helvetica" charset="0"/>
              </a:rPr>
              <a:pPr algn="r" defTabSz="917575" eaLnBrk="0" hangingPunct="0">
                <a:spcBef>
                  <a:spcPct val="0"/>
                </a:spcBef>
                <a:buClrTx/>
                <a:buSzTx/>
                <a:buFontTx/>
                <a:buNone/>
              </a:pPr>
              <a:t>‹#›</a:t>
            </a:fld>
            <a:endParaRPr lang="en-US" sz="1400">
              <a:solidFill>
                <a:schemeClr val="tx1"/>
              </a:solidFill>
              <a:latin typeface="Helvetica" charset="0"/>
            </a:endParaRPr>
          </a:p>
        </p:txBody>
      </p:sp>
    </p:spTree>
    <p:extLst>
      <p:ext uri="{BB962C8B-B14F-4D97-AF65-F5344CB8AC3E}">
        <p14:creationId xmlns:p14="http://schemas.microsoft.com/office/powerpoint/2010/main" val="3440434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idx="2"/>
          </p:nvPr>
        </p:nvSpPr>
        <p:spPr bwMode="auto">
          <a:xfrm>
            <a:off x="2901950" y="592138"/>
            <a:ext cx="3278188" cy="24574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1203325" y="3294063"/>
            <a:ext cx="6673850" cy="3119437"/>
          </a:xfrm>
          <a:prstGeom prst="rect">
            <a:avLst/>
          </a:prstGeom>
          <a:noFill/>
          <a:ln w="12700">
            <a:noFill/>
            <a:miter lim="800000"/>
            <a:headEnd/>
            <a:tailEnd/>
          </a:ln>
          <a:effectLst/>
        </p:spPr>
        <p:txBody>
          <a:bodyPr vert="horz" wrap="square" lIns="91530" tIns="46515" rIns="91530" bIns="4651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6" name="Rectangle 4"/>
          <p:cNvSpPr>
            <a:spLocks noChangeArrowheads="1"/>
          </p:cNvSpPr>
          <p:nvPr/>
        </p:nvSpPr>
        <p:spPr bwMode="auto">
          <a:xfrm>
            <a:off x="8585200" y="6594475"/>
            <a:ext cx="403225"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530" tIns="46515" rIns="91530" bIns="46515" anchor="ctr">
            <a:spAutoFit/>
          </a:bodyPr>
          <a:lstStyle/>
          <a:p>
            <a:pPr algn="r" defTabSz="917575" eaLnBrk="0" hangingPunct="0">
              <a:spcBef>
                <a:spcPct val="0"/>
              </a:spcBef>
              <a:buClrTx/>
              <a:buSzTx/>
              <a:buFontTx/>
              <a:buNone/>
            </a:pPr>
            <a:fld id="{04D8A039-1B5E-F645-BD4B-7A6C90249C30}" type="slidenum">
              <a:rPr lang="en-US" sz="1400">
                <a:solidFill>
                  <a:schemeClr val="tx1"/>
                </a:solidFill>
                <a:latin typeface="Helvetica" charset="0"/>
              </a:rPr>
              <a:pPr algn="r" defTabSz="917575" eaLnBrk="0" hangingPunct="0">
                <a:spcBef>
                  <a:spcPct val="0"/>
                </a:spcBef>
                <a:buClrTx/>
                <a:buSzTx/>
                <a:buFontTx/>
                <a:buNone/>
              </a:pPr>
              <a:t>‹#›</a:t>
            </a:fld>
            <a:endParaRPr lang="en-US" sz="1400">
              <a:solidFill>
                <a:schemeClr val="tx1"/>
              </a:solidFill>
              <a:latin typeface="Helvetica" charset="0"/>
            </a:endParaRPr>
          </a:p>
        </p:txBody>
      </p:sp>
    </p:spTree>
    <p:extLst>
      <p:ext uri="{BB962C8B-B14F-4D97-AF65-F5344CB8AC3E}">
        <p14:creationId xmlns:p14="http://schemas.microsoft.com/office/powerpoint/2010/main" val="3261216594"/>
      </p:ext>
    </p:extLst>
  </p:cSld>
  <p:clrMap bg1="lt1" tx1="dk1" bg2="lt2" tx2="dk2" accent1="accent1" accent2="accent2" accent3="accent3" accent4="accent4" accent5="accent5" accent6="accent6" hlink="hlink" folHlink="folHlink"/>
  <p:notesStyle>
    <a:lvl1pPr algn="l" defTabSz="969963" rtl="0" eaLnBrk="0" fontAlgn="base" hangingPunct="0">
      <a:spcBef>
        <a:spcPct val="30000"/>
      </a:spcBef>
      <a:spcAft>
        <a:spcPct val="0"/>
      </a:spcAft>
      <a:defRPr sz="1300" kern="1200">
        <a:solidFill>
          <a:schemeClr val="tx1"/>
        </a:solidFill>
        <a:latin typeface="Helvetica" charset="0"/>
        <a:ea typeface="ＭＳ Ｐゴシック" charset="-128"/>
        <a:cs typeface="ＭＳ Ｐゴシック" charset="-128"/>
      </a:defRPr>
    </a:lvl1pPr>
    <a:lvl2pPr marL="484188" algn="l" defTabSz="969963" rtl="0" eaLnBrk="0" fontAlgn="base" hangingPunct="0">
      <a:spcBef>
        <a:spcPct val="30000"/>
      </a:spcBef>
      <a:spcAft>
        <a:spcPct val="0"/>
      </a:spcAft>
      <a:defRPr sz="1300" kern="1200">
        <a:solidFill>
          <a:schemeClr val="tx1"/>
        </a:solidFill>
        <a:latin typeface="Helvetica" charset="0"/>
        <a:ea typeface="ＭＳ Ｐゴシック" charset="-128"/>
        <a:cs typeface="+mn-cs"/>
      </a:defRPr>
    </a:lvl2pPr>
    <a:lvl3pPr marL="969963" algn="l" defTabSz="969963" rtl="0" eaLnBrk="0" fontAlgn="base" hangingPunct="0">
      <a:spcBef>
        <a:spcPct val="30000"/>
      </a:spcBef>
      <a:spcAft>
        <a:spcPct val="0"/>
      </a:spcAft>
      <a:defRPr sz="1300" kern="1200">
        <a:solidFill>
          <a:schemeClr val="tx1"/>
        </a:solidFill>
        <a:latin typeface="Helvetica" charset="0"/>
        <a:ea typeface="ＭＳ Ｐゴシック" charset="-128"/>
        <a:cs typeface="+mn-cs"/>
      </a:defRPr>
    </a:lvl3pPr>
    <a:lvl4pPr marL="1454150" algn="l" defTabSz="969963" rtl="0" eaLnBrk="0" fontAlgn="base" hangingPunct="0">
      <a:spcBef>
        <a:spcPct val="30000"/>
      </a:spcBef>
      <a:spcAft>
        <a:spcPct val="0"/>
      </a:spcAft>
      <a:defRPr sz="1300" kern="1200">
        <a:solidFill>
          <a:schemeClr val="tx1"/>
        </a:solidFill>
        <a:latin typeface="Helvetica" charset="0"/>
        <a:ea typeface="ＭＳ Ｐゴシック" charset="-128"/>
        <a:cs typeface="+mn-cs"/>
      </a:defRPr>
    </a:lvl4pPr>
    <a:lvl5pPr marL="1938338" algn="l" defTabSz="969963" rtl="0" eaLnBrk="0" fontAlgn="base" hangingPunct="0">
      <a:spcBef>
        <a:spcPct val="30000"/>
      </a:spcBef>
      <a:spcAft>
        <a:spcPct val="0"/>
      </a:spcAft>
      <a:defRPr sz="1300" kern="1200">
        <a:solidFill>
          <a:schemeClr val="tx1"/>
        </a:solidFill>
        <a:latin typeface="Helvetica"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263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a:ln/>
        </p:spPr>
      </p:sp>
      <p:sp>
        <p:nvSpPr>
          <p:cNvPr id="10242"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a:ea typeface="ＭＳ Ｐゴシック" charset="0"/>
                <a:cs typeface="ＭＳ Ｐゴシック" charset="0"/>
              </a:rPr>
              <a:t>We know how to generate electrical energy through magnetic coil-based technology and present day generators are run using gravity (falling water), chemical heat (gas and oil burning), nuclear (fission) as an ‘original’ energy source. In fusion-based power plants, the energy released through fusion processes will be used as the ‘original’ source of energy.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There are a number of different types of toroidal (shaped like a doughnut) confinement devices which differ in how the magnetic fields are created.  The one most widely researched is the tokamak.</a:t>
            </a:r>
          </a:p>
          <a:p>
            <a:endParaRPr lang="en-US">
              <a:ea typeface="ＭＳ Ｐゴシック" charset="0"/>
              <a:cs typeface="ＭＳ Ｐゴシック" charset="0"/>
            </a:endParaRPr>
          </a:p>
          <a:p>
            <a:endParaRPr lang="en-US">
              <a:ea typeface="ＭＳ Ｐゴシック" charset="0"/>
              <a:cs typeface="ＭＳ Ｐゴシック" charset="0"/>
            </a:endParaRPr>
          </a:p>
        </p:txBody>
      </p:sp>
      <p:sp>
        <p:nvSpPr>
          <p:cNvPr id="30722" name="Rectangle 3"/>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1EAC539A-BDFF-4C05-740D-510207EAD2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8155E21A-5D88-3649-B2F6-CBE726D8ECAB}" type="slidenum">
              <a:rPr lang="en-US" altLang="en-US" sz="1200" smtClean="0"/>
              <a:pPr/>
              <a:t>20</a:t>
            </a:fld>
            <a:endParaRPr lang="en-US" altLang="en-US" sz="1200"/>
          </a:p>
        </p:txBody>
      </p:sp>
      <p:sp>
        <p:nvSpPr>
          <p:cNvPr id="57346" name="Rectangle 2">
            <a:extLst>
              <a:ext uri="{FF2B5EF4-FFF2-40B4-BE49-F238E27FC236}">
                <a16:creationId xmlns:a16="http://schemas.microsoft.com/office/drawing/2014/main" id="{EDDB4D9B-9624-C612-03E8-6C6E55948E26}"/>
              </a:ext>
            </a:extLst>
          </p:cNvPr>
          <p:cNvSpPr>
            <a:spLocks noGrp="1" noRot="1" noChangeAspect="1" noChangeArrowheads="1" noTextEdit="1"/>
          </p:cNvSpPr>
          <p:nvPr>
            <p:ph type="sldImg"/>
          </p:nvPr>
        </p:nvSpPr>
        <p:spPr>
          <a:solidFill>
            <a:srgbClr val="FFFFFF"/>
          </a:solidFill>
          <a:ln/>
        </p:spPr>
      </p:sp>
      <p:sp>
        <p:nvSpPr>
          <p:cNvPr id="57347" name="Rectangle 3">
            <a:extLst>
              <a:ext uri="{FF2B5EF4-FFF2-40B4-BE49-F238E27FC236}">
                <a16:creationId xmlns:a16="http://schemas.microsoft.com/office/drawing/2014/main" id="{C51CD127-0C9A-70DE-BF05-9BF7625BFA04}"/>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The JET tokamak (the device type,  tokamak, indicates a particular magnetic field geometry) is located in England.  </a:t>
            </a:r>
          </a:p>
          <a:p>
            <a:endParaRPr lang="en-US">
              <a:ea typeface="ＭＳ Ｐゴシック" charset="0"/>
              <a:cs typeface="ＭＳ Ｐゴシック" charset="0"/>
            </a:endParaRPr>
          </a:p>
          <a:p>
            <a:r>
              <a:rPr lang="en-US">
                <a:ea typeface="ＭＳ Ｐゴシック" charset="0"/>
                <a:cs typeface="ＭＳ Ｐゴシック" charset="0"/>
              </a:rPr>
              <a:t>It has a major radius, R,  of 2.98 meters and a minor radius, a, of 2.45 meters.  Itt is a D-shaped donut and the height, h, is over 4 meters.</a:t>
            </a:r>
          </a:p>
          <a:p>
            <a:endParaRPr lang="en-US">
              <a:ea typeface="ＭＳ Ｐゴシック" charset="0"/>
              <a:cs typeface="ＭＳ Ｐゴシック" charset="0"/>
            </a:endParaRPr>
          </a:p>
          <a:p>
            <a:r>
              <a:rPr lang="en-US">
                <a:ea typeface="ＭＳ Ｐゴシック" charset="0"/>
                <a:cs typeface="ＭＳ Ｐゴシック" charset="0"/>
              </a:rPr>
              <a:t>A cross section of the vessel.</a:t>
            </a:r>
          </a:p>
        </p:txBody>
      </p:sp>
      <p:sp>
        <p:nvSpPr>
          <p:cNvPr id="35842" name="Rectangle 3"/>
          <p:cNvSpPr>
            <a:spLocks noGrp="1" noRot="1" noChangeAspect="1" noChangeArrowheads="1" noTextEdit="1"/>
          </p:cNvSpPr>
          <p:nvPr>
            <p:ph type="sldImg"/>
          </p:nvPr>
        </p:nvSpPr>
        <p:spPr>
          <a:ln cap="flat"/>
        </p:spPr>
      </p:sp>
      <p:grpSp>
        <p:nvGrpSpPr>
          <p:cNvPr id="35843" name="Group 4"/>
          <p:cNvGrpSpPr>
            <a:grpSpLocks/>
          </p:cNvGrpSpPr>
          <p:nvPr/>
        </p:nvGrpSpPr>
        <p:grpSpPr bwMode="auto">
          <a:xfrm>
            <a:off x="2725738" y="4511675"/>
            <a:ext cx="3335337" cy="1849438"/>
            <a:chOff x="1373" y="3967"/>
            <a:chExt cx="1681" cy="1625"/>
          </a:xfrm>
        </p:grpSpPr>
        <p:sp>
          <p:nvSpPr>
            <p:cNvPr id="35844" name="Freeform 5"/>
            <p:cNvSpPr>
              <a:spLocks/>
            </p:cNvSpPr>
            <p:nvPr/>
          </p:nvSpPr>
          <p:spPr bwMode="auto">
            <a:xfrm>
              <a:off x="2847" y="4369"/>
              <a:ext cx="207" cy="507"/>
            </a:xfrm>
            <a:custGeom>
              <a:avLst/>
              <a:gdLst>
                <a:gd name="T0" fmla="*/ 0 w 662"/>
                <a:gd name="T1" fmla="*/ 0 h 1169"/>
                <a:gd name="T2" fmla="*/ 0 w 662"/>
                <a:gd name="T3" fmla="*/ 0 h 1169"/>
                <a:gd name="T4" fmla="*/ 0 w 662"/>
                <a:gd name="T5" fmla="*/ 0 h 1169"/>
                <a:gd name="T6" fmla="*/ 0 w 662"/>
                <a:gd name="T7" fmla="*/ 0 h 1169"/>
                <a:gd name="T8" fmla="*/ 0 w 662"/>
                <a:gd name="T9" fmla="*/ 0 h 1169"/>
                <a:gd name="T10" fmla="*/ 0 w 662"/>
                <a:gd name="T11" fmla="*/ 0 h 1169"/>
                <a:gd name="T12" fmla="*/ 0 w 662"/>
                <a:gd name="T13" fmla="*/ 0 h 1169"/>
                <a:gd name="T14" fmla="*/ 0 w 662"/>
                <a:gd name="T15" fmla="*/ 0 h 1169"/>
                <a:gd name="T16" fmla="*/ 0 w 662"/>
                <a:gd name="T17" fmla="*/ 0 h 1169"/>
                <a:gd name="T18" fmla="*/ 0 w 662"/>
                <a:gd name="T19" fmla="*/ 0 h 1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2"/>
                <a:gd name="T31" fmla="*/ 0 h 1169"/>
                <a:gd name="T32" fmla="*/ 662 w 662"/>
                <a:gd name="T33" fmla="*/ 1169 h 1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2" h="1169">
                  <a:moveTo>
                    <a:pt x="0" y="240"/>
                  </a:moveTo>
                  <a:lnTo>
                    <a:pt x="0" y="996"/>
                  </a:lnTo>
                  <a:lnTo>
                    <a:pt x="174" y="1168"/>
                  </a:lnTo>
                  <a:lnTo>
                    <a:pt x="452" y="1168"/>
                  </a:lnTo>
                  <a:lnTo>
                    <a:pt x="661" y="756"/>
                  </a:lnTo>
                  <a:lnTo>
                    <a:pt x="661" y="481"/>
                  </a:lnTo>
                  <a:lnTo>
                    <a:pt x="417" y="0"/>
                  </a:lnTo>
                  <a:lnTo>
                    <a:pt x="104" y="0"/>
                  </a:lnTo>
                  <a:lnTo>
                    <a:pt x="0" y="103"/>
                  </a:lnTo>
                  <a:lnTo>
                    <a:pt x="0" y="240"/>
                  </a:lnTo>
                </a:path>
              </a:pathLst>
            </a:custGeom>
            <a:solidFill>
              <a:schemeClr val="bg1"/>
            </a:solidFill>
            <a:ln w="12700" cap="rnd">
              <a:solidFill>
                <a:schemeClr val="tx1"/>
              </a:solidFill>
              <a:round/>
              <a:headEnd/>
              <a:tailEnd/>
            </a:ln>
          </p:spPr>
          <p:txBody>
            <a:bodyPr wrap="none" lIns="81773" tIns="41557" rIns="81773" bIns="41557">
              <a:spAutoFit/>
            </a:bodyPr>
            <a:lstStyle/>
            <a:p>
              <a:endParaRPr lang="en-US"/>
            </a:p>
          </p:txBody>
        </p:sp>
        <p:sp>
          <p:nvSpPr>
            <p:cNvPr id="35845" name="Freeform 6"/>
            <p:cNvSpPr>
              <a:spLocks/>
            </p:cNvSpPr>
            <p:nvPr/>
          </p:nvSpPr>
          <p:spPr bwMode="auto">
            <a:xfrm>
              <a:off x="1373" y="4369"/>
              <a:ext cx="207" cy="507"/>
            </a:xfrm>
            <a:custGeom>
              <a:avLst/>
              <a:gdLst>
                <a:gd name="T0" fmla="*/ 0 w 661"/>
                <a:gd name="T1" fmla="*/ 0 h 1169"/>
                <a:gd name="T2" fmla="*/ 0 w 661"/>
                <a:gd name="T3" fmla="*/ 0 h 1169"/>
                <a:gd name="T4" fmla="*/ 0 w 661"/>
                <a:gd name="T5" fmla="*/ 0 h 1169"/>
                <a:gd name="T6" fmla="*/ 0 w 661"/>
                <a:gd name="T7" fmla="*/ 0 h 1169"/>
                <a:gd name="T8" fmla="*/ 0 w 661"/>
                <a:gd name="T9" fmla="*/ 0 h 1169"/>
                <a:gd name="T10" fmla="*/ 0 w 661"/>
                <a:gd name="T11" fmla="*/ 0 h 1169"/>
                <a:gd name="T12" fmla="*/ 0 w 661"/>
                <a:gd name="T13" fmla="*/ 0 h 1169"/>
                <a:gd name="T14" fmla="*/ 0 w 661"/>
                <a:gd name="T15" fmla="*/ 0 h 1169"/>
                <a:gd name="T16" fmla="*/ 0 w 661"/>
                <a:gd name="T17" fmla="*/ 0 h 1169"/>
                <a:gd name="T18" fmla="*/ 0 w 661"/>
                <a:gd name="T19" fmla="*/ 0 h 1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1169"/>
                <a:gd name="T32" fmla="*/ 661 w 661"/>
                <a:gd name="T33" fmla="*/ 1169 h 1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1169">
                  <a:moveTo>
                    <a:pt x="660" y="240"/>
                  </a:moveTo>
                  <a:lnTo>
                    <a:pt x="660" y="996"/>
                  </a:lnTo>
                  <a:lnTo>
                    <a:pt x="486" y="1168"/>
                  </a:lnTo>
                  <a:lnTo>
                    <a:pt x="208" y="1168"/>
                  </a:lnTo>
                  <a:lnTo>
                    <a:pt x="0" y="756"/>
                  </a:lnTo>
                  <a:lnTo>
                    <a:pt x="0" y="481"/>
                  </a:lnTo>
                  <a:lnTo>
                    <a:pt x="243" y="0"/>
                  </a:lnTo>
                  <a:lnTo>
                    <a:pt x="556" y="0"/>
                  </a:lnTo>
                  <a:lnTo>
                    <a:pt x="660" y="103"/>
                  </a:lnTo>
                  <a:lnTo>
                    <a:pt x="660" y="240"/>
                  </a:lnTo>
                </a:path>
              </a:pathLst>
            </a:custGeom>
            <a:solidFill>
              <a:schemeClr val="bg1"/>
            </a:solidFill>
            <a:ln w="12700" cap="rnd">
              <a:solidFill>
                <a:schemeClr val="tx1"/>
              </a:solidFill>
              <a:round/>
              <a:headEnd/>
              <a:tailEnd/>
            </a:ln>
          </p:spPr>
          <p:txBody>
            <a:bodyPr wrap="none" lIns="81773" tIns="41557" rIns="81773" bIns="41557">
              <a:spAutoFit/>
            </a:bodyPr>
            <a:lstStyle/>
            <a:p>
              <a:endParaRPr lang="en-US"/>
            </a:p>
          </p:txBody>
        </p:sp>
        <p:grpSp>
          <p:nvGrpSpPr>
            <p:cNvPr id="35846" name="Group 7"/>
            <p:cNvGrpSpPr>
              <a:grpSpLocks/>
            </p:cNvGrpSpPr>
            <p:nvPr/>
          </p:nvGrpSpPr>
          <p:grpSpPr bwMode="auto">
            <a:xfrm>
              <a:off x="2038" y="4272"/>
              <a:ext cx="609" cy="507"/>
              <a:chOff x="2038" y="4272"/>
              <a:chExt cx="609" cy="507"/>
            </a:xfrm>
          </p:grpSpPr>
          <p:sp>
            <p:nvSpPr>
              <p:cNvPr id="35860" name="Arc 8"/>
              <p:cNvSpPr>
                <a:spLocks/>
              </p:cNvSpPr>
              <p:nvPr/>
            </p:nvSpPr>
            <p:spPr bwMode="auto">
              <a:xfrm>
                <a:off x="2440" y="4272"/>
                <a:ext cx="207" cy="50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81773" tIns="41557" rIns="81773" bIns="41557">
                <a:spAutoFit/>
              </a:bodyPr>
              <a:lstStyle/>
              <a:p>
                <a:endParaRPr lang="en-US"/>
              </a:p>
            </p:txBody>
          </p:sp>
          <p:sp>
            <p:nvSpPr>
              <p:cNvPr id="35861" name="Arc 9"/>
              <p:cNvSpPr>
                <a:spLocks/>
              </p:cNvSpPr>
              <p:nvPr/>
            </p:nvSpPr>
            <p:spPr bwMode="auto">
              <a:xfrm>
                <a:off x="2038" y="4272"/>
                <a:ext cx="207" cy="507"/>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690"/>
                      <a:pt x="9638" y="28"/>
                      <a:pt x="21546" y="-1"/>
                    </a:cubicBezTo>
                  </a:path>
                  <a:path w="21600" h="21599" stroke="0" extrusionOk="0">
                    <a:moveTo>
                      <a:pt x="-1" y="21598"/>
                    </a:moveTo>
                    <a:cubicBezTo>
                      <a:pt x="-1" y="9690"/>
                      <a:pt x="9638" y="28"/>
                      <a:pt x="21546" y="-1"/>
                    </a:cubicBezTo>
                    <a:lnTo>
                      <a:pt x="21600" y="21599"/>
                    </a:lnTo>
                    <a:lnTo>
                      <a:pt x="-1" y="21598"/>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81773" tIns="41557" rIns="81773" bIns="41557">
                <a:spAutoFit/>
              </a:bodyPr>
              <a:lstStyle/>
              <a:p>
                <a:endParaRPr lang="en-US"/>
              </a:p>
            </p:txBody>
          </p:sp>
        </p:grpSp>
        <p:grpSp>
          <p:nvGrpSpPr>
            <p:cNvPr id="35847" name="Group 10"/>
            <p:cNvGrpSpPr>
              <a:grpSpLocks/>
            </p:cNvGrpSpPr>
            <p:nvPr/>
          </p:nvGrpSpPr>
          <p:grpSpPr bwMode="auto">
            <a:xfrm>
              <a:off x="2038" y="5085"/>
              <a:ext cx="609" cy="507"/>
              <a:chOff x="2038" y="5085"/>
              <a:chExt cx="609" cy="507"/>
            </a:xfrm>
          </p:grpSpPr>
          <p:sp>
            <p:nvSpPr>
              <p:cNvPr id="35858" name="Arc 11"/>
              <p:cNvSpPr>
                <a:spLocks/>
              </p:cNvSpPr>
              <p:nvPr/>
            </p:nvSpPr>
            <p:spPr bwMode="auto">
              <a:xfrm>
                <a:off x="2440" y="5085"/>
                <a:ext cx="207" cy="50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81773" tIns="41557" rIns="81773" bIns="41557">
                <a:spAutoFit/>
              </a:bodyPr>
              <a:lstStyle/>
              <a:p>
                <a:endParaRPr lang="en-US"/>
              </a:p>
            </p:txBody>
          </p:sp>
          <p:sp>
            <p:nvSpPr>
              <p:cNvPr id="35859" name="Arc 12"/>
              <p:cNvSpPr>
                <a:spLocks/>
              </p:cNvSpPr>
              <p:nvPr/>
            </p:nvSpPr>
            <p:spPr bwMode="auto">
              <a:xfrm>
                <a:off x="2038" y="5085"/>
                <a:ext cx="207" cy="507"/>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690"/>
                      <a:pt x="9638" y="28"/>
                      <a:pt x="21546" y="-1"/>
                    </a:cubicBezTo>
                  </a:path>
                  <a:path w="21600" h="21599" stroke="0" extrusionOk="0">
                    <a:moveTo>
                      <a:pt x="-1" y="21598"/>
                    </a:moveTo>
                    <a:cubicBezTo>
                      <a:pt x="-1" y="9690"/>
                      <a:pt x="9638" y="28"/>
                      <a:pt x="21546" y="-1"/>
                    </a:cubicBezTo>
                    <a:lnTo>
                      <a:pt x="21600" y="21599"/>
                    </a:lnTo>
                    <a:lnTo>
                      <a:pt x="-1" y="21598"/>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81773" tIns="41557" rIns="81773" bIns="41557">
                <a:spAutoFit/>
              </a:bodyPr>
              <a:lstStyle/>
              <a:p>
                <a:endParaRPr lang="en-US"/>
              </a:p>
            </p:txBody>
          </p:sp>
        </p:grpSp>
        <p:grpSp>
          <p:nvGrpSpPr>
            <p:cNvPr id="35848" name="Group 13"/>
            <p:cNvGrpSpPr>
              <a:grpSpLocks/>
            </p:cNvGrpSpPr>
            <p:nvPr/>
          </p:nvGrpSpPr>
          <p:grpSpPr bwMode="auto">
            <a:xfrm>
              <a:off x="1582" y="3967"/>
              <a:ext cx="1066" cy="508"/>
              <a:chOff x="1582" y="3967"/>
              <a:chExt cx="1066" cy="508"/>
            </a:xfrm>
          </p:grpSpPr>
          <p:sp>
            <p:nvSpPr>
              <p:cNvPr id="35856" name="Arc 14"/>
              <p:cNvSpPr>
                <a:spLocks/>
              </p:cNvSpPr>
              <p:nvPr/>
            </p:nvSpPr>
            <p:spPr bwMode="auto">
              <a:xfrm>
                <a:off x="1582" y="3968"/>
                <a:ext cx="207" cy="507"/>
              </a:xfrm>
              <a:custGeom>
                <a:avLst/>
                <a:gdLst>
                  <a:gd name="T0" fmla="*/ 0 w 21599"/>
                  <a:gd name="T1" fmla="*/ 0 h 21599"/>
                  <a:gd name="T2" fmla="*/ 0 w 21599"/>
                  <a:gd name="T3" fmla="*/ 0 h 21599"/>
                  <a:gd name="T4" fmla="*/ 0 w 21599"/>
                  <a:gd name="T5" fmla="*/ 0 h 21599"/>
                  <a:gd name="T6" fmla="*/ 0 60000 65536"/>
                  <a:gd name="T7" fmla="*/ 0 60000 65536"/>
                  <a:gd name="T8" fmla="*/ 0 60000 65536"/>
                  <a:gd name="T9" fmla="*/ 0 w 21599"/>
                  <a:gd name="T10" fmla="*/ 0 h 21599"/>
                  <a:gd name="T11" fmla="*/ 21599 w 21599"/>
                  <a:gd name="T12" fmla="*/ 21599 h 21599"/>
                </a:gdLst>
                <a:ahLst/>
                <a:cxnLst>
                  <a:cxn ang="T6">
                    <a:pos x="T0" y="T1"/>
                  </a:cxn>
                  <a:cxn ang="T7">
                    <a:pos x="T2" y="T3"/>
                  </a:cxn>
                  <a:cxn ang="T8">
                    <a:pos x="T4" y="T5"/>
                  </a:cxn>
                </a:cxnLst>
                <a:rect l="T9" t="T10" r="T11" b="T12"/>
                <a:pathLst>
                  <a:path w="21599" h="21599" fill="none" extrusionOk="0">
                    <a:moveTo>
                      <a:pt x="-1" y="21551"/>
                    </a:moveTo>
                    <a:cubicBezTo>
                      <a:pt x="24" y="9650"/>
                      <a:pt x="9672" y="12"/>
                      <a:pt x="21573" y="-1"/>
                    </a:cubicBezTo>
                  </a:path>
                  <a:path w="21599" h="21599" stroke="0" extrusionOk="0">
                    <a:moveTo>
                      <a:pt x="-1" y="21551"/>
                    </a:moveTo>
                    <a:cubicBezTo>
                      <a:pt x="24" y="9650"/>
                      <a:pt x="9672" y="12"/>
                      <a:pt x="21573" y="-1"/>
                    </a:cubicBezTo>
                    <a:lnTo>
                      <a:pt x="21599" y="21599"/>
                    </a:lnTo>
                    <a:lnTo>
                      <a:pt x="-1" y="21551"/>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81773" tIns="41557" rIns="81773" bIns="41557">
                <a:spAutoFit/>
              </a:bodyPr>
              <a:lstStyle/>
              <a:p>
                <a:endParaRPr lang="en-US"/>
              </a:p>
            </p:txBody>
          </p:sp>
          <p:sp>
            <p:nvSpPr>
              <p:cNvPr id="35857" name="Arc 15"/>
              <p:cNvSpPr>
                <a:spLocks/>
              </p:cNvSpPr>
              <p:nvPr/>
            </p:nvSpPr>
            <p:spPr bwMode="auto">
              <a:xfrm>
                <a:off x="2441" y="3967"/>
                <a:ext cx="207" cy="507"/>
              </a:xfrm>
              <a:custGeom>
                <a:avLst/>
                <a:gdLst>
                  <a:gd name="T0" fmla="*/ 0 w 21624"/>
                  <a:gd name="T1" fmla="*/ 0 h 21600"/>
                  <a:gd name="T2" fmla="*/ 0 w 21624"/>
                  <a:gd name="T3" fmla="*/ 0 h 21600"/>
                  <a:gd name="T4" fmla="*/ 0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1" y="0"/>
                    </a:moveTo>
                    <a:cubicBezTo>
                      <a:pt x="8" y="0"/>
                      <a:pt x="16" y="-1"/>
                      <a:pt x="25" y="-1"/>
                    </a:cubicBezTo>
                    <a:cubicBezTo>
                      <a:pt x="11935" y="-1"/>
                      <a:pt x="21599" y="9642"/>
                      <a:pt x="21624" y="21552"/>
                    </a:cubicBezTo>
                  </a:path>
                  <a:path w="21624" h="21600" stroke="0" extrusionOk="0">
                    <a:moveTo>
                      <a:pt x="-1" y="0"/>
                    </a:moveTo>
                    <a:cubicBezTo>
                      <a:pt x="8" y="0"/>
                      <a:pt x="16" y="-1"/>
                      <a:pt x="25" y="-1"/>
                    </a:cubicBezTo>
                    <a:cubicBezTo>
                      <a:pt x="11935" y="-1"/>
                      <a:pt x="21599" y="9642"/>
                      <a:pt x="21624" y="21552"/>
                    </a:cubicBezTo>
                    <a:lnTo>
                      <a:pt x="25" y="21600"/>
                    </a:lnTo>
                    <a:lnTo>
                      <a:pt x="-1" y="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81773" tIns="41557" rIns="81773" bIns="41557">
                <a:spAutoFit/>
              </a:bodyPr>
              <a:lstStyle/>
              <a:p>
                <a:endParaRPr lang="en-US"/>
              </a:p>
            </p:txBody>
          </p:sp>
        </p:grpSp>
        <p:sp>
          <p:nvSpPr>
            <p:cNvPr id="35849" name="Line 16"/>
            <p:cNvSpPr>
              <a:spLocks noChangeShapeType="1"/>
            </p:cNvSpPr>
            <p:nvPr/>
          </p:nvSpPr>
          <p:spPr bwMode="auto">
            <a:xfrm>
              <a:off x="1733" y="4928"/>
              <a:ext cx="704" cy="0"/>
            </a:xfrm>
            <a:prstGeom prst="line">
              <a:avLst/>
            </a:prstGeom>
            <a:noFill/>
            <a:ln w="12700">
              <a:solidFill>
                <a:schemeClr val="tx1"/>
              </a:solidFill>
              <a:prstDash val="dash"/>
              <a:round/>
              <a:headEnd type="triangle" w="med" len="med"/>
              <a:tailEnd type="triangle" w="med" len="med"/>
            </a:ln>
            <a:extLst>
              <a:ext uri="{909E8E84-426E-40dd-AFC4-6F175D3DCCD1}">
                <a14:hiddenFill xmlns:a14="http://schemas.microsoft.com/office/drawing/2010/main" xmlns="">
                  <a:noFill/>
                </a14:hiddenFill>
              </a:ext>
            </a:extLst>
          </p:spPr>
          <p:txBody>
            <a:bodyPr wrap="none" lIns="81773" tIns="41557" rIns="81773" bIns="41557">
              <a:spAutoFit/>
            </a:bodyPr>
            <a:lstStyle/>
            <a:p>
              <a:endParaRPr lang="en-US"/>
            </a:p>
          </p:txBody>
        </p:sp>
        <p:sp>
          <p:nvSpPr>
            <p:cNvPr id="35850" name="Rectangle 17"/>
            <p:cNvSpPr>
              <a:spLocks noChangeArrowheads="1"/>
            </p:cNvSpPr>
            <p:nvPr/>
          </p:nvSpPr>
          <p:spPr bwMode="auto">
            <a:xfrm>
              <a:off x="2125" y="4666"/>
              <a:ext cx="195"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1773" tIns="41557" rIns="81773" bIns="41557">
              <a:spAutoFit/>
            </a:bodyPr>
            <a:lstStyle/>
            <a:p>
              <a:pPr defTabSz="917575" eaLnBrk="0" hangingPunct="0">
                <a:spcBef>
                  <a:spcPct val="0"/>
                </a:spcBef>
                <a:buClrTx/>
                <a:buSzTx/>
                <a:buFontTx/>
                <a:buNone/>
              </a:pPr>
              <a:r>
                <a:rPr lang="en-US" sz="2400">
                  <a:solidFill>
                    <a:schemeClr val="tx1"/>
                  </a:solidFill>
                  <a:latin typeface="Helvetica" charset="0"/>
                </a:rPr>
                <a:t>R</a:t>
              </a:r>
            </a:p>
          </p:txBody>
        </p:sp>
        <p:sp>
          <p:nvSpPr>
            <p:cNvPr id="35851" name="Line 18"/>
            <p:cNvSpPr>
              <a:spLocks noChangeShapeType="1"/>
            </p:cNvSpPr>
            <p:nvPr/>
          </p:nvSpPr>
          <p:spPr bwMode="auto">
            <a:xfrm flipH="1">
              <a:off x="1373" y="5029"/>
              <a:ext cx="356" cy="0"/>
            </a:xfrm>
            <a:prstGeom prst="line">
              <a:avLst/>
            </a:prstGeom>
            <a:noFill/>
            <a:ln w="12700">
              <a:solidFill>
                <a:schemeClr val="tx1"/>
              </a:solidFill>
              <a:prstDash val="dash"/>
              <a:round/>
              <a:headEnd type="triangle" w="med" len="med"/>
              <a:tailEnd type="triangle" w="med" len="med"/>
            </a:ln>
            <a:extLst>
              <a:ext uri="{909E8E84-426E-40dd-AFC4-6F175D3DCCD1}">
                <a14:hiddenFill xmlns:a14="http://schemas.microsoft.com/office/drawing/2010/main" xmlns="">
                  <a:noFill/>
                </a14:hiddenFill>
              </a:ext>
            </a:extLst>
          </p:spPr>
          <p:txBody>
            <a:bodyPr wrap="none" lIns="81773" tIns="41557" rIns="81773" bIns="41557">
              <a:spAutoFit/>
            </a:bodyPr>
            <a:lstStyle/>
            <a:p>
              <a:endParaRPr lang="en-US"/>
            </a:p>
          </p:txBody>
        </p:sp>
        <p:sp>
          <p:nvSpPr>
            <p:cNvPr id="35852" name="Rectangle 19"/>
            <p:cNvSpPr>
              <a:spLocks noChangeArrowheads="1"/>
            </p:cNvSpPr>
            <p:nvPr/>
          </p:nvSpPr>
          <p:spPr bwMode="auto">
            <a:xfrm>
              <a:off x="1464" y="5021"/>
              <a:ext cx="169"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1773" tIns="41557" rIns="81773" bIns="41557">
              <a:spAutoFit/>
            </a:bodyPr>
            <a:lstStyle/>
            <a:p>
              <a:pPr defTabSz="917575" eaLnBrk="0" hangingPunct="0">
                <a:spcBef>
                  <a:spcPct val="0"/>
                </a:spcBef>
                <a:buClrTx/>
                <a:buSzTx/>
                <a:buFontTx/>
                <a:buNone/>
              </a:pPr>
              <a:r>
                <a:rPr lang="en-US" sz="2400">
                  <a:solidFill>
                    <a:schemeClr val="tx1"/>
                  </a:solidFill>
                  <a:latin typeface="Helvetica" charset="0"/>
                </a:rPr>
                <a:t>a</a:t>
              </a:r>
            </a:p>
          </p:txBody>
        </p:sp>
        <p:sp>
          <p:nvSpPr>
            <p:cNvPr id="35853" name="Line 20"/>
            <p:cNvSpPr>
              <a:spLocks noChangeShapeType="1"/>
            </p:cNvSpPr>
            <p:nvPr/>
          </p:nvSpPr>
          <p:spPr bwMode="auto">
            <a:xfrm>
              <a:off x="1729" y="4373"/>
              <a:ext cx="0" cy="1160"/>
            </a:xfrm>
            <a:prstGeom prst="line">
              <a:avLst/>
            </a:prstGeom>
            <a:noFill/>
            <a:ln w="12700">
              <a:solidFill>
                <a:schemeClr val="tx1"/>
              </a:solidFill>
              <a:prstDash val="dash"/>
              <a:round/>
              <a:headEnd type="triangle" w="med" len="med"/>
              <a:tailEnd type="triangle" w="med" len="med"/>
            </a:ln>
            <a:extLst>
              <a:ext uri="{909E8E84-426E-40dd-AFC4-6F175D3DCCD1}">
                <a14:hiddenFill xmlns:a14="http://schemas.microsoft.com/office/drawing/2010/main" xmlns="">
                  <a:noFill/>
                </a14:hiddenFill>
              </a:ext>
            </a:extLst>
          </p:spPr>
          <p:txBody>
            <a:bodyPr wrap="none" lIns="81773" tIns="41557" rIns="81773" bIns="41557">
              <a:spAutoFit/>
            </a:bodyPr>
            <a:lstStyle/>
            <a:p>
              <a:endParaRPr lang="en-US"/>
            </a:p>
          </p:txBody>
        </p:sp>
        <p:sp>
          <p:nvSpPr>
            <p:cNvPr id="35854" name="Rectangle 21"/>
            <p:cNvSpPr>
              <a:spLocks noChangeArrowheads="1"/>
            </p:cNvSpPr>
            <p:nvPr/>
          </p:nvSpPr>
          <p:spPr bwMode="auto">
            <a:xfrm>
              <a:off x="1719" y="4412"/>
              <a:ext cx="169"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1773" tIns="41557" rIns="81773" bIns="41557">
              <a:spAutoFit/>
            </a:bodyPr>
            <a:lstStyle/>
            <a:p>
              <a:pPr defTabSz="917575" eaLnBrk="0" hangingPunct="0">
                <a:spcBef>
                  <a:spcPct val="0"/>
                </a:spcBef>
                <a:buClrTx/>
                <a:buSzTx/>
                <a:buFontTx/>
                <a:buNone/>
              </a:pPr>
              <a:r>
                <a:rPr lang="en-US" sz="2400">
                  <a:solidFill>
                    <a:schemeClr val="tx1"/>
                  </a:solidFill>
                  <a:latin typeface="Helvetica" charset="0"/>
                </a:rPr>
                <a:t>h</a:t>
              </a:r>
            </a:p>
          </p:txBody>
        </p:sp>
        <p:sp>
          <p:nvSpPr>
            <p:cNvPr id="35855" name="Line 22"/>
            <p:cNvSpPr>
              <a:spLocks noChangeShapeType="1"/>
            </p:cNvSpPr>
            <p:nvPr/>
          </p:nvSpPr>
          <p:spPr bwMode="auto">
            <a:xfrm>
              <a:off x="2441" y="4486"/>
              <a:ext cx="0" cy="832"/>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lIns="81773" tIns="41557" rIns="81773" bIns="41557">
              <a:spAutoFit/>
            </a:bodyPr>
            <a:lstStyle/>
            <a:p>
              <a:endParaRPr lang="en-US"/>
            </a:p>
          </p:txBody>
        </p:sp>
      </p:gr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402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a:ln/>
        </p:spPr>
      </p:sp>
      <p:sp>
        <p:nvSpPr>
          <p:cNvPr id="6146"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a:ea typeface="ＭＳ Ｐゴシック" charset="0"/>
                <a:cs typeface="ＭＳ Ｐゴシック" charset="0"/>
              </a:rPr>
              <a:t>Basic nuclear fusion involves bringing together light element nuclei (for example, Hydrogen ions, H+,  with no electrons) together to form a larger nucleus with a release of energy.  Sounds simple, but the required conditions are quite extreme in order to satisfy the reaction: high temperature, high density, and high energy confinement times (low energy loss).  Inside stars, the temperature may range from 10M K (sun’s Tcore is about 13 M K) to hundreds of millions  to a billion K in a massive star (where elements up to iron are produced).  The sun/star density is much higher than we can achieve in the laboratory, so we make up for modest density conditions with relatively high temperature conditions (T ≈150 M K).</a:t>
            </a:r>
          </a:p>
          <a:p>
            <a:endParaRPr lang="en-US">
              <a:ea typeface="ＭＳ Ｐゴシック" charset="0"/>
              <a:cs typeface="ＭＳ Ｐゴシック" charset="0"/>
            </a:endParaRPr>
          </a:p>
          <a:p>
            <a:r>
              <a:rPr lang="en-US">
                <a:ea typeface="ＭＳ Ｐゴシック" charset="0"/>
                <a:cs typeface="ＭＳ Ｐゴシック" charset="0"/>
              </a:rPr>
              <a:t>In social situations, fusion is a term meaning bringing together as well – fusion food (Asian-American), fusion music, Ford Fusion automobile, etc.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a:ln/>
        </p:spPr>
      </p:sp>
      <p:sp>
        <p:nvSpPr>
          <p:cNvPr id="819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dirty="0">
                <a:ea typeface="ＭＳ Ｐゴシック" charset="0"/>
                <a:cs typeface="ＭＳ Ｐゴシック" charset="0"/>
              </a:rPr>
              <a:t>Generalized comments on element formation – H, He, and Li from (shortly after initiation of) big bang; elements in pink primarily from nucleosynthesis inside massive stars (10x – 100x larger than sun; short lifetime of about 10M </a:t>
            </a:r>
            <a:r>
              <a:rPr lang="en-US" dirty="0" err="1">
                <a:ea typeface="ＭＳ Ｐゴシック" charset="0"/>
                <a:cs typeface="ＭＳ Ｐゴシック" charset="0"/>
              </a:rPr>
              <a:t>yrs</a:t>
            </a:r>
            <a:r>
              <a:rPr lang="en-US" dirty="0">
                <a:ea typeface="ＭＳ Ｐゴシック" charset="0"/>
                <a:cs typeface="ＭＳ Ｐゴシック" charset="0"/>
              </a:rPr>
              <a:t>).  Iron nuclei are very stable and will not fuse further in massive star (like ash in a fire place – conditions aren’t right to continue burning the ash).  With formation of iron, fusion process slows, gravity wins and collapses star catastrophically (a few seconds!) with a resulting supernova event.  Elements in blue primarily from supernova – made within about 3 minutes of explosion through fast and slow neutron capture processes. These neutron capture processes require energy, thus they are endothermic unlike the exothermic fusion process.  Important to note: the stable isotopes are really quite stable…. There is likely H from the big bang in our bodies; likewise, it is likely that nearly 100% of the atoms in our body are at least about 5-6 BY old – leftovers from a supernova in “our” vicinity 5-6 BY ago.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cap="flat"/>
        </p:spPr>
      </p:sp>
      <p:sp>
        <p:nvSpPr>
          <p:cNvPr id="18434" name="Rectangle 21"/>
          <p:cNvSpPr>
            <a:spLocks noChangeArrowheads="1"/>
          </p:cNvSpPr>
          <p:nvPr/>
        </p:nvSpPr>
        <p:spPr bwMode="auto">
          <a:xfrm>
            <a:off x="7470775" y="6113463"/>
            <a:ext cx="236538"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530" tIns="46515" rIns="91530" bIns="46515">
            <a:spAutoFit/>
          </a:bodyPr>
          <a:lstStyle/>
          <a:p>
            <a:pPr defTabSz="917575" eaLnBrk="0" hangingPunct="0">
              <a:spcBef>
                <a:spcPct val="0"/>
              </a:spcBef>
              <a:buClrTx/>
              <a:buSzTx/>
              <a:buFontTx/>
              <a:buNone/>
            </a:pPr>
            <a:r>
              <a:rPr lang="en-US" sz="800">
                <a:solidFill>
                  <a:srgbClr val="00279F"/>
                </a:solidFill>
                <a:latin typeface="Times" charset="0"/>
              </a:rPr>
              <a:t>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a:extLst>
              <a:ext uri="{FF2B5EF4-FFF2-40B4-BE49-F238E27FC236}">
                <a16:creationId xmlns:a16="http://schemas.microsoft.com/office/drawing/2014/main" id="{5E5D54D8-8B43-14CB-37E0-C143ECA688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 charset="0"/>
                <a:ea typeface="ＭＳ Ｐゴシック" panose="020B0600070205080204" pitchFamily="34" charset="-128"/>
              </a:defRPr>
            </a:lvl1pPr>
            <a:lvl2pPr marL="742950" indent="-285750">
              <a:defRPr sz="2800">
                <a:solidFill>
                  <a:schemeClr val="tx1"/>
                </a:solidFill>
                <a:latin typeface="Times" pitchFamily="2" charset="0"/>
                <a:ea typeface="ＭＳ Ｐゴシック" panose="020B0600070205080204" pitchFamily="34" charset="-128"/>
              </a:defRPr>
            </a:lvl2pPr>
            <a:lvl3pPr marL="1143000" indent="-228600">
              <a:defRPr sz="2800">
                <a:solidFill>
                  <a:schemeClr val="tx1"/>
                </a:solidFill>
                <a:latin typeface="Times" pitchFamily="2" charset="0"/>
                <a:ea typeface="ＭＳ Ｐゴシック" panose="020B0600070205080204" pitchFamily="34" charset="-128"/>
              </a:defRPr>
            </a:lvl3pPr>
            <a:lvl4pPr marL="1600200" indent="-228600">
              <a:defRPr sz="2800">
                <a:solidFill>
                  <a:schemeClr val="tx1"/>
                </a:solidFill>
                <a:latin typeface="Times" pitchFamily="2" charset="0"/>
                <a:ea typeface="ＭＳ Ｐゴシック" panose="020B0600070205080204" pitchFamily="34" charset="-128"/>
              </a:defRPr>
            </a:lvl4pPr>
            <a:lvl5pPr marL="2057400" indent="-228600">
              <a:defRPr sz="28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itchFamily="2" charset="0"/>
                <a:ea typeface="ＭＳ Ｐゴシック" panose="020B0600070205080204" pitchFamily="34" charset="-128"/>
              </a:defRPr>
            </a:lvl9pPr>
          </a:lstStyle>
          <a:p>
            <a:fld id="{9E1D4F82-FE16-9D48-A863-6F5D5F4B6843}" type="slidenum">
              <a:rPr lang="en-US" altLang="en-US" sz="1200" smtClean="0"/>
              <a:pPr/>
              <a:t>7</a:t>
            </a:fld>
            <a:endParaRPr lang="en-US" altLang="en-US" sz="1200"/>
          </a:p>
        </p:txBody>
      </p:sp>
      <p:sp>
        <p:nvSpPr>
          <p:cNvPr id="43010" name="Rectangle 1026">
            <a:extLst>
              <a:ext uri="{FF2B5EF4-FFF2-40B4-BE49-F238E27FC236}">
                <a16:creationId xmlns:a16="http://schemas.microsoft.com/office/drawing/2014/main" id="{CA6D45CC-71F4-9977-6B2F-A1AACA1466B3}"/>
              </a:ext>
            </a:extLst>
          </p:cNvPr>
          <p:cNvSpPr>
            <a:spLocks noGrp="1" noRot="1" noChangeAspect="1" noChangeArrowheads="1" noTextEdit="1"/>
          </p:cNvSpPr>
          <p:nvPr>
            <p:ph type="sldImg"/>
          </p:nvPr>
        </p:nvSpPr>
        <p:spPr>
          <a:ln/>
        </p:spPr>
      </p:sp>
      <p:sp>
        <p:nvSpPr>
          <p:cNvPr id="43011" name="Rectangle 1027">
            <a:extLst>
              <a:ext uri="{FF2B5EF4-FFF2-40B4-BE49-F238E27FC236}">
                <a16:creationId xmlns:a16="http://schemas.microsoft.com/office/drawing/2014/main" id="{18A40FDB-AD91-DDEF-5F06-963AAAA26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cap="flat"/>
        </p:spPr>
      </p:sp>
      <p:sp>
        <p:nvSpPr>
          <p:cNvPr id="22530" name="Rectangle 3"/>
          <p:cNvSpPr>
            <a:spLocks noChangeArrowheads="1"/>
          </p:cNvSpPr>
          <p:nvPr/>
        </p:nvSpPr>
        <p:spPr bwMode="auto">
          <a:xfrm>
            <a:off x="1209675" y="3308350"/>
            <a:ext cx="6642100" cy="2849563"/>
          </a:xfrm>
          <a:prstGeom prst="rect">
            <a:avLst/>
          </a:prstGeom>
          <a:solidFill>
            <a:srgbClr val="FFFFFF"/>
          </a:solidFill>
          <a:ln>
            <a:noFill/>
          </a:ln>
          <a:extLst>
            <a:ext uri="{91240B29-F687-4f45-9708-019B960494DF}">
              <a14:hiddenLine xmlns:a14="http://schemas.microsoft.com/office/drawing/2010/main" xmlns="" w="127000">
                <a:solidFill>
                  <a:srgbClr val="000000"/>
                </a:solidFill>
                <a:miter lim="800000"/>
                <a:headEnd/>
                <a:tailEnd/>
              </a14:hiddenLine>
            </a:ext>
          </a:extLst>
        </p:spPr>
        <p:txBody>
          <a:bodyPr wrap="none" anchor="ctr"/>
          <a:lstStyle/>
          <a:p>
            <a:endParaRPr lang="en-US"/>
          </a:p>
        </p:txBody>
      </p:sp>
      <p:sp>
        <p:nvSpPr>
          <p:cNvPr id="22531" name="Rectangle 4"/>
          <p:cNvSpPr>
            <a:spLocks noChangeArrowheads="1"/>
          </p:cNvSpPr>
          <p:nvPr/>
        </p:nvSpPr>
        <p:spPr bwMode="auto">
          <a:xfrm>
            <a:off x="1209675" y="3943350"/>
            <a:ext cx="6642100" cy="34925"/>
          </a:xfrm>
          <a:prstGeom prst="rect">
            <a:avLst/>
          </a:prstGeom>
          <a:solidFill>
            <a:srgbClr val="00279F"/>
          </a:solidFill>
          <a:ln>
            <a:noFill/>
          </a:ln>
          <a:extLst>
            <a:ext uri="{91240B29-F687-4f45-9708-019B960494DF}">
              <a14:hiddenLine xmlns:a14="http://schemas.microsoft.com/office/drawing/2010/main" xmlns="" w="127000">
                <a:solidFill>
                  <a:srgbClr val="000000"/>
                </a:solidFill>
                <a:miter lim="800000"/>
                <a:headEnd/>
                <a:tailEnd/>
              </a14:hiddenLine>
            </a:ext>
          </a:extLst>
        </p:spPr>
        <p:txBody>
          <a:bodyPr wrap="none" anchor="ctr"/>
          <a:lstStyle/>
          <a:p>
            <a:endParaRPr lang="en-US"/>
          </a:p>
        </p:txBody>
      </p:sp>
      <p:sp>
        <p:nvSpPr>
          <p:cNvPr id="22532" name="Rectangle 5"/>
          <p:cNvSpPr>
            <a:spLocks noChangeArrowheads="1"/>
          </p:cNvSpPr>
          <p:nvPr/>
        </p:nvSpPr>
        <p:spPr bwMode="auto">
          <a:xfrm>
            <a:off x="1209675" y="4014788"/>
            <a:ext cx="6642100" cy="34925"/>
          </a:xfrm>
          <a:prstGeom prst="rect">
            <a:avLst/>
          </a:prstGeom>
          <a:solidFill>
            <a:srgbClr val="BFCBE2"/>
          </a:solidFill>
          <a:ln>
            <a:noFill/>
          </a:ln>
          <a:extLst>
            <a:ext uri="{91240B29-F687-4f45-9708-019B960494DF}">
              <a14:hiddenLine xmlns:a14="http://schemas.microsoft.com/office/drawing/2010/main" xmlns="" w="127000">
                <a:solidFill>
                  <a:srgbClr val="000000"/>
                </a:solidFill>
                <a:miter lim="800000"/>
                <a:headEnd/>
                <a:tailEnd/>
              </a14:hiddenLine>
            </a:ext>
          </a:extLst>
        </p:spPr>
        <p:txBody>
          <a:bodyPr wrap="none" anchor="ctr"/>
          <a:lstStyle/>
          <a:p>
            <a:endParaRPr lang="en-US"/>
          </a:p>
        </p:txBody>
      </p:sp>
      <p:grpSp>
        <p:nvGrpSpPr>
          <p:cNvPr id="22533" name="Group 19"/>
          <p:cNvGrpSpPr>
            <a:grpSpLocks/>
          </p:cNvGrpSpPr>
          <p:nvPr/>
        </p:nvGrpSpPr>
        <p:grpSpPr bwMode="auto">
          <a:xfrm>
            <a:off x="935038" y="3308350"/>
            <a:ext cx="1314450" cy="649288"/>
            <a:chOff x="471" y="2908"/>
            <a:chExt cx="663" cy="572"/>
          </a:xfrm>
        </p:grpSpPr>
        <p:sp>
          <p:nvSpPr>
            <p:cNvPr id="22556" name="Freeform 6"/>
            <p:cNvSpPr>
              <a:spLocks/>
            </p:cNvSpPr>
            <p:nvPr/>
          </p:nvSpPr>
          <p:spPr bwMode="auto">
            <a:xfrm>
              <a:off x="471" y="2908"/>
              <a:ext cx="663" cy="572"/>
            </a:xfrm>
            <a:custGeom>
              <a:avLst/>
              <a:gdLst>
                <a:gd name="T0" fmla="*/ 296 w 663"/>
                <a:gd name="T1" fmla="*/ 266 h 572"/>
                <a:gd name="T2" fmla="*/ 166 w 663"/>
                <a:gd name="T3" fmla="*/ 0 h 572"/>
                <a:gd name="T4" fmla="*/ 330 w 663"/>
                <a:gd name="T5" fmla="*/ 244 h 572"/>
                <a:gd name="T6" fmla="*/ 497 w 663"/>
                <a:gd name="T7" fmla="*/ 0 h 572"/>
                <a:gd name="T8" fmla="*/ 365 w 663"/>
                <a:gd name="T9" fmla="*/ 266 h 572"/>
                <a:gd name="T10" fmla="*/ 662 w 663"/>
                <a:gd name="T11" fmla="*/ 285 h 572"/>
                <a:gd name="T12" fmla="*/ 364 w 663"/>
                <a:gd name="T13" fmla="*/ 305 h 572"/>
                <a:gd name="T14" fmla="*/ 497 w 663"/>
                <a:gd name="T15" fmla="*/ 571 h 572"/>
                <a:gd name="T16" fmla="*/ 330 w 663"/>
                <a:gd name="T17" fmla="*/ 327 h 572"/>
                <a:gd name="T18" fmla="*/ 166 w 663"/>
                <a:gd name="T19" fmla="*/ 571 h 572"/>
                <a:gd name="T20" fmla="*/ 296 w 663"/>
                <a:gd name="T21" fmla="*/ 306 h 572"/>
                <a:gd name="T22" fmla="*/ 0 w 663"/>
                <a:gd name="T23" fmla="*/ 285 h 572"/>
                <a:gd name="T24" fmla="*/ 296 w 663"/>
                <a:gd name="T25" fmla="*/ 266 h 5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3"/>
                <a:gd name="T40" fmla="*/ 0 h 572"/>
                <a:gd name="T41" fmla="*/ 663 w 663"/>
                <a:gd name="T42" fmla="*/ 572 h 5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3" h="572">
                  <a:moveTo>
                    <a:pt x="296" y="266"/>
                  </a:moveTo>
                  <a:lnTo>
                    <a:pt x="166" y="0"/>
                  </a:lnTo>
                  <a:lnTo>
                    <a:pt x="330" y="244"/>
                  </a:lnTo>
                  <a:lnTo>
                    <a:pt x="497" y="0"/>
                  </a:lnTo>
                  <a:lnTo>
                    <a:pt x="365" y="266"/>
                  </a:lnTo>
                  <a:lnTo>
                    <a:pt x="662" y="285"/>
                  </a:lnTo>
                  <a:lnTo>
                    <a:pt x="364" y="305"/>
                  </a:lnTo>
                  <a:lnTo>
                    <a:pt x="497" y="571"/>
                  </a:lnTo>
                  <a:lnTo>
                    <a:pt x="330" y="327"/>
                  </a:lnTo>
                  <a:lnTo>
                    <a:pt x="166" y="571"/>
                  </a:lnTo>
                  <a:lnTo>
                    <a:pt x="296" y="306"/>
                  </a:lnTo>
                  <a:lnTo>
                    <a:pt x="0" y="285"/>
                  </a:lnTo>
                  <a:lnTo>
                    <a:pt x="296" y="266"/>
                  </a:lnTo>
                </a:path>
              </a:pathLst>
            </a:custGeom>
            <a:solidFill>
              <a:srgbClr val="0B2B9E"/>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sp>
          <p:nvSpPr>
            <p:cNvPr id="22557" name="Freeform 7"/>
            <p:cNvSpPr>
              <a:spLocks/>
            </p:cNvSpPr>
            <p:nvPr/>
          </p:nvSpPr>
          <p:spPr bwMode="auto">
            <a:xfrm>
              <a:off x="646" y="3013"/>
              <a:ext cx="313" cy="362"/>
            </a:xfrm>
            <a:custGeom>
              <a:avLst/>
              <a:gdLst>
                <a:gd name="T0" fmla="*/ 0 w 313"/>
                <a:gd name="T1" fmla="*/ 90 h 362"/>
                <a:gd name="T2" fmla="*/ 144 w 313"/>
                <a:gd name="T3" fmla="*/ 161 h 362"/>
                <a:gd name="T4" fmla="*/ 155 w 313"/>
                <a:gd name="T5" fmla="*/ 0 h 362"/>
                <a:gd name="T6" fmla="*/ 167 w 313"/>
                <a:gd name="T7" fmla="*/ 161 h 362"/>
                <a:gd name="T8" fmla="*/ 312 w 313"/>
                <a:gd name="T9" fmla="*/ 90 h 362"/>
                <a:gd name="T10" fmla="*/ 179 w 313"/>
                <a:gd name="T11" fmla="*/ 180 h 362"/>
                <a:gd name="T12" fmla="*/ 312 w 313"/>
                <a:gd name="T13" fmla="*/ 271 h 362"/>
                <a:gd name="T14" fmla="*/ 167 w 313"/>
                <a:gd name="T15" fmla="*/ 201 h 362"/>
                <a:gd name="T16" fmla="*/ 155 w 313"/>
                <a:gd name="T17" fmla="*/ 361 h 362"/>
                <a:gd name="T18" fmla="*/ 144 w 313"/>
                <a:gd name="T19" fmla="*/ 201 h 362"/>
                <a:gd name="T20" fmla="*/ 0 w 313"/>
                <a:gd name="T21" fmla="*/ 271 h 362"/>
                <a:gd name="T22" fmla="*/ 133 w 313"/>
                <a:gd name="T23" fmla="*/ 180 h 362"/>
                <a:gd name="T24" fmla="*/ 0 w 313"/>
                <a:gd name="T25" fmla="*/ 90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3"/>
                <a:gd name="T40" fmla="*/ 0 h 362"/>
                <a:gd name="T41" fmla="*/ 313 w 313"/>
                <a:gd name="T42" fmla="*/ 362 h 3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3" h="362">
                  <a:moveTo>
                    <a:pt x="0" y="90"/>
                  </a:moveTo>
                  <a:lnTo>
                    <a:pt x="144" y="161"/>
                  </a:lnTo>
                  <a:lnTo>
                    <a:pt x="155" y="0"/>
                  </a:lnTo>
                  <a:lnTo>
                    <a:pt x="167" y="161"/>
                  </a:lnTo>
                  <a:lnTo>
                    <a:pt x="312" y="90"/>
                  </a:lnTo>
                  <a:lnTo>
                    <a:pt x="179" y="180"/>
                  </a:lnTo>
                  <a:lnTo>
                    <a:pt x="312" y="271"/>
                  </a:lnTo>
                  <a:lnTo>
                    <a:pt x="167" y="201"/>
                  </a:lnTo>
                  <a:lnTo>
                    <a:pt x="155" y="361"/>
                  </a:lnTo>
                  <a:lnTo>
                    <a:pt x="144" y="201"/>
                  </a:lnTo>
                  <a:lnTo>
                    <a:pt x="0" y="271"/>
                  </a:lnTo>
                  <a:lnTo>
                    <a:pt x="133" y="180"/>
                  </a:lnTo>
                  <a:lnTo>
                    <a:pt x="0" y="90"/>
                  </a:lnTo>
                </a:path>
              </a:pathLst>
            </a:custGeom>
            <a:solidFill>
              <a:srgbClr val="102FA1"/>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sp>
          <p:nvSpPr>
            <p:cNvPr id="22558" name="Freeform 8"/>
            <p:cNvSpPr>
              <a:spLocks/>
            </p:cNvSpPr>
            <p:nvPr/>
          </p:nvSpPr>
          <p:spPr bwMode="auto">
            <a:xfrm>
              <a:off x="536" y="2964"/>
              <a:ext cx="534" cy="460"/>
            </a:xfrm>
            <a:custGeom>
              <a:avLst/>
              <a:gdLst>
                <a:gd name="T0" fmla="*/ 232 w 534"/>
                <a:gd name="T1" fmla="*/ 210 h 460"/>
                <a:gd name="T2" fmla="*/ 134 w 534"/>
                <a:gd name="T3" fmla="*/ 0 h 460"/>
                <a:gd name="T4" fmla="*/ 266 w 534"/>
                <a:gd name="T5" fmla="*/ 188 h 460"/>
                <a:gd name="T6" fmla="*/ 398 w 534"/>
                <a:gd name="T7" fmla="*/ 0 h 460"/>
                <a:gd name="T8" fmla="*/ 300 w 534"/>
                <a:gd name="T9" fmla="*/ 210 h 460"/>
                <a:gd name="T10" fmla="*/ 533 w 534"/>
                <a:gd name="T11" fmla="*/ 229 h 460"/>
                <a:gd name="T12" fmla="*/ 300 w 534"/>
                <a:gd name="T13" fmla="*/ 249 h 460"/>
                <a:gd name="T14" fmla="*/ 398 w 534"/>
                <a:gd name="T15" fmla="*/ 458 h 460"/>
                <a:gd name="T16" fmla="*/ 266 w 534"/>
                <a:gd name="T17" fmla="*/ 271 h 460"/>
                <a:gd name="T18" fmla="*/ 134 w 534"/>
                <a:gd name="T19" fmla="*/ 459 h 460"/>
                <a:gd name="T20" fmla="*/ 231 w 534"/>
                <a:gd name="T21" fmla="*/ 250 h 460"/>
                <a:gd name="T22" fmla="*/ 0 w 534"/>
                <a:gd name="T23" fmla="*/ 229 h 460"/>
                <a:gd name="T24" fmla="*/ 232 w 534"/>
                <a:gd name="T25" fmla="*/ 210 h 4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4"/>
                <a:gd name="T40" fmla="*/ 0 h 460"/>
                <a:gd name="T41" fmla="*/ 534 w 534"/>
                <a:gd name="T42" fmla="*/ 460 h 4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4" h="460">
                  <a:moveTo>
                    <a:pt x="232" y="210"/>
                  </a:moveTo>
                  <a:lnTo>
                    <a:pt x="134" y="0"/>
                  </a:lnTo>
                  <a:lnTo>
                    <a:pt x="266" y="188"/>
                  </a:lnTo>
                  <a:lnTo>
                    <a:pt x="398" y="0"/>
                  </a:lnTo>
                  <a:lnTo>
                    <a:pt x="300" y="210"/>
                  </a:lnTo>
                  <a:lnTo>
                    <a:pt x="533" y="229"/>
                  </a:lnTo>
                  <a:lnTo>
                    <a:pt x="300" y="249"/>
                  </a:lnTo>
                  <a:lnTo>
                    <a:pt x="398" y="458"/>
                  </a:lnTo>
                  <a:lnTo>
                    <a:pt x="266" y="271"/>
                  </a:lnTo>
                  <a:lnTo>
                    <a:pt x="134" y="459"/>
                  </a:lnTo>
                  <a:lnTo>
                    <a:pt x="231" y="250"/>
                  </a:lnTo>
                  <a:lnTo>
                    <a:pt x="0" y="229"/>
                  </a:lnTo>
                  <a:lnTo>
                    <a:pt x="232" y="210"/>
                  </a:lnTo>
                </a:path>
              </a:pathLst>
            </a:custGeom>
            <a:solidFill>
              <a:srgbClr val="2645AC"/>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sp>
          <p:nvSpPr>
            <p:cNvPr id="22559" name="Freeform 9"/>
            <p:cNvSpPr>
              <a:spLocks/>
            </p:cNvSpPr>
            <p:nvPr/>
          </p:nvSpPr>
          <p:spPr bwMode="auto">
            <a:xfrm>
              <a:off x="689" y="3063"/>
              <a:ext cx="227" cy="262"/>
            </a:xfrm>
            <a:custGeom>
              <a:avLst/>
              <a:gdLst>
                <a:gd name="T0" fmla="*/ 0 w 227"/>
                <a:gd name="T1" fmla="*/ 66 h 262"/>
                <a:gd name="T2" fmla="*/ 102 w 227"/>
                <a:gd name="T3" fmla="*/ 111 h 262"/>
                <a:gd name="T4" fmla="*/ 113 w 227"/>
                <a:gd name="T5" fmla="*/ 0 h 262"/>
                <a:gd name="T6" fmla="*/ 124 w 227"/>
                <a:gd name="T7" fmla="*/ 111 h 262"/>
                <a:gd name="T8" fmla="*/ 226 w 227"/>
                <a:gd name="T9" fmla="*/ 66 h 262"/>
                <a:gd name="T10" fmla="*/ 136 w 227"/>
                <a:gd name="T11" fmla="*/ 130 h 262"/>
                <a:gd name="T12" fmla="*/ 226 w 227"/>
                <a:gd name="T13" fmla="*/ 195 h 262"/>
                <a:gd name="T14" fmla="*/ 124 w 227"/>
                <a:gd name="T15" fmla="*/ 150 h 262"/>
                <a:gd name="T16" fmla="*/ 113 w 227"/>
                <a:gd name="T17" fmla="*/ 261 h 262"/>
                <a:gd name="T18" fmla="*/ 102 w 227"/>
                <a:gd name="T19" fmla="*/ 150 h 262"/>
                <a:gd name="T20" fmla="*/ 0 w 227"/>
                <a:gd name="T21" fmla="*/ 195 h 262"/>
                <a:gd name="T22" fmla="*/ 91 w 227"/>
                <a:gd name="T23" fmla="*/ 130 h 262"/>
                <a:gd name="T24" fmla="*/ 0 w 227"/>
                <a:gd name="T25" fmla="*/ 66 h 2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7"/>
                <a:gd name="T40" fmla="*/ 0 h 262"/>
                <a:gd name="T41" fmla="*/ 227 w 227"/>
                <a:gd name="T42" fmla="*/ 262 h 2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7" h="262">
                  <a:moveTo>
                    <a:pt x="0" y="66"/>
                  </a:moveTo>
                  <a:lnTo>
                    <a:pt x="102" y="111"/>
                  </a:lnTo>
                  <a:lnTo>
                    <a:pt x="113" y="0"/>
                  </a:lnTo>
                  <a:lnTo>
                    <a:pt x="124" y="111"/>
                  </a:lnTo>
                  <a:lnTo>
                    <a:pt x="226" y="66"/>
                  </a:lnTo>
                  <a:lnTo>
                    <a:pt x="136" y="130"/>
                  </a:lnTo>
                  <a:lnTo>
                    <a:pt x="226" y="195"/>
                  </a:lnTo>
                  <a:lnTo>
                    <a:pt x="124" y="150"/>
                  </a:lnTo>
                  <a:lnTo>
                    <a:pt x="113" y="261"/>
                  </a:lnTo>
                  <a:lnTo>
                    <a:pt x="102" y="150"/>
                  </a:lnTo>
                  <a:lnTo>
                    <a:pt x="0" y="195"/>
                  </a:lnTo>
                  <a:lnTo>
                    <a:pt x="91" y="130"/>
                  </a:lnTo>
                  <a:lnTo>
                    <a:pt x="0" y="66"/>
                  </a:lnTo>
                </a:path>
              </a:pathLst>
            </a:custGeom>
            <a:solidFill>
              <a:srgbClr val="4464B9"/>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sp>
          <p:nvSpPr>
            <p:cNvPr id="22560" name="Freeform 10"/>
            <p:cNvSpPr>
              <a:spLocks/>
            </p:cNvSpPr>
            <p:nvPr/>
          </p:nvSpPr>
          <p:spPr bwMode="auto">
            <a:xfrm>
              <a:off x="589" y="3010"/>
              <a:ext cx="428" cy="368"/>
            </a:xfrm>
            <a:custGeom>
              <a:avLst/>
              <a:gdLst>
                <a:gd name="T0" fmla="*/ 179 w 428"/>
                <a:gd name="T1" fmla="*/ 164 h 368"/>
                <a:gd name="T2" fmla="*/ 107 w 428"/>
                <a:gd name="T3" fmla="*/ 0 h 368"/>
                <a:gd name="T4" fmla="*/ 213 w 428"/>
                <a:gd name="T5" fmla="*/ 143 h 368"/>
                <a:gd name="T6" fmla="*/ 320 w 428"/>
                <a:gd name="T7" fmla="*/ 0 h 368"/>
                <a:gd name="T8" fmla="*/ 247 w 428"/>
                <a:gd name="T9" fmla="*/ 164 h 368"/>
                <a:gd name="T10" fmla="*/ 427 w 428"/>
                <a:gd name="T11" fmla="*/ 183 h 368"/>
                <a:gd name="T12" fmla="*/ 247 w 428"/>
                <a:gd name="T13" fmla="*/ 203 h 368"/>
                <a:gd name="T14" fmla="*/ 320 w 428"/>
                <a:gd name="T15" fmla="*/ 367 h 368"/>
                <a:gd name="T16" fmla="*/ 213 w 428"/>
                <a:gd name="T17" fmla="*/ 224 h 368"/>
                <a:gd name="T18" fmla="*/ 107 w 428"/>
                <a:gd name="T19" fmla="*/ 367 h 368"/>
                <a:gd name="T20" fmla="*/ 178 w 428"/>
                <a:gd name="T21" fmla="*/ 204 h 368"/>
                <a:gd name="T22" fmla="*/ 0 w 428"/>
                <a:gd name="T23" fmla="*/ 183 h 368"/>
                <a:gd name="T24" fmla="*/ 179 w 428"/>
                <a:gd name="T25" fmla="*/ 164 h 3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8"/>
                <a:gd name="T40" fmla="*/ 0 h 368"/>
                <a:gd name="T41" fmla="*/ 428 w 428"/>
                <a:gd name="T42" fmla="*/ 368 h 3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8" h="368">
                  <a:moveTo>
                    <a:pt x="179" y="164"/>
                  </a:moveTo>
                  <a:lnTo>
                    <a:pt x="107" y="0"/>
                  </a:lnTo>
                  <a:lnTo>
                    <a:pt x="213" y="143"/>
                  </a:lnTo>
                  <a:lnTo>
                    <a:pt x="320" y="0"/>
                  </a:lnTo>
                  <a:lnTo>
                    <a:pt x="247" y="164"/>
                  </a:lnTo>
                  <a:lnTo>
                    <a:pt x="427" y="183"/>
                  </a:lnTo>
                  <a:lnTo>
                    <a:pt x="247" y="203"/>
                  </a:lnTo>
                  <a:lnTo>
                    <a:pt x="320" y="367"/>
                  </a:lnTo>
                  <a:lnTo>
                    <a:pt x="213" y="224"/>
                  </a:lnTo>
                  <a:lnTo>
                    <a:pt x="107" y="367"/>
                  </a:lnTo>
                  <a:lnTo>
                    <a:pt x="178" y="204"/>
                  </a:lnTo>
                  <a:lnTo>
                    <a:pt x="0" y="183"/>
                  </a:lnTo>
                  <a:lnTo>
                    <a:pt x="179" y="164"/>
                  </a:lnTo>
                </a:path>
              </a:pathLst>
            </a:custGeom>
            <a:solidFill>
              <a:srgbClr val="4464B9"/>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sp>
          <p:nvSpPr>
            <p:cNvPr id="22561" name="Freeform 11"/>
            <p:cNvSpPr>
              <a:spLocks/>
            </p:cNvSpPr>
            <p:nvPr/>
          </p:nvSpPr>
          <p:spPr bwMode="auto">
            <a:xfrm>
              <a:off x="695" y="3069"/>
              <a:ext cx="215" cy="250"/>
            </a:xfrm>
            <a:custGeom>
              <a:avLst/>
              <a:gdLst>
                <a:gd name="T0" fmla="*/ 0 w 215"/>
                <a:gd name="T1" fmla="*/ 63 h 250"/>
                <a:gd name="T2" fmla="*/ 95 w 215"/>
                <a:gd name="T3" fmla="*/ 105 h 250"/>
                <a:gd name="T4" fmla="*/ 106 w 215"/>
                <a:gd name="T5" fmla="*/ 0 h 250"/>
                <a:gd name="T6" fmla="*/ 118 w 215"/>
                <a:gd name="T7" fmla="*/ 105 h 250"/>
                <a:gd name="T8" fmla="*/ 214 w 215"/>
                <a:gd name="T9" fmla="*/ 63 h 250"/>
                <a:gd name="T10" fmla="*/ 130 w 215"/>
                <a:gd name="T11" fmla="*/ 124 h 250"/>
                <a:gd name="T12" fmla="*/ 214 w 215"/>
                <a:gd name="T13" fmla="*/ 186 h 250"/>
                <a:gd name="T14" fmla="*/ 118 w 215"/>
                <a:gd name="T15" fmla="*/ 146 h 250"/>
                <a:gd name="T16" fmla="*/ 106 w 215"/>
                <a:gd name="T17" fmla="*/ 249 h 250"/>
                <a:gd name="T18" fmla="*/ 95 w 215"/>
                <a:gd name="T19" fmla="*/ 146 h 250"/>
                <a:gd name="T20" fmla="*/ 0 w 215"/>
                <a:gd name="T21" fmla="*/ 186 h 250"/>
                <a:gd name="T22" fmla="*/ 84 w 215"/>
                <a:gd name="T23" fmla="*/ 124 h 250"/>
                <a:gd name="T24" fmla="*/ 0 w 215"/>
                <a:gd name="T25" fmla="*/ 63 h 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5"/>
                <a:gd name="T40" fmla="*/ 0 h 250"/>
                <a:gd name="T41" fmla="*/ 215 w 215"/>
                <a:gd name="T42" fmla="*/ 250 h 2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5" h="250">
                  <a:moveTo>
                    <a:pt x="0" y="63"/>
                  </a:moveTo>
                  <a:lnTo>
                    <a:pt x="95" y="105"/>
                  </a:lnTo>
                  <a:lnTo>
                    <a:pt x="106" y="0"/>
                  </a:lnTo>
                  <a:lnTo>
                    <a:pt x="118" y="105"/>
                  </a:lnTo>
                  <a:lnTo>
                    <a:pt x="214" y="63"/>
                  </a:lnTo>
                  <a:lnTo>
                    <a:pt x="130" y="124"/>
                  </a:lnTo>
                  <a:lnTo>
                    <a:pt x="214" y="186"/>
                  </a:lnTo>
                  <a:lnTo>
                    <a:pt x="118" y="146"/>
                  </a:lnTo>
                  <a:lnTo>
                    <a:pt x="106" y="249"/>
                  </a:lnTo>
                  <a:lnTo>
                    <a:pt x="95" y="146"/>
                  </a:lnTo>
                  <a:lnTo>
                    <a:pt x="0" y="186"/>
                  </a:lnTo>
                  <a:lnTo>
                    <a:pt x="84" y="124"/>
                  </a:lnTo>
                  <a:lnTo>
                    <a:pt x="0" y="63"/>
                  </a:lnTo>
                </a:path>
              </a:pathLst>
            </a:custGeom>
            <a:solidFill>
              <a:srgbClr val="4E6EBC"/>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sp>
          <p:nvSpPr>
            <p:cNvPr id="22562" name="Freeform 12"/>
            <p:cNvSpPr>
              <a:spLocks/>
            </p:cNvSpPr>
            <p:nvPr/>
          </p:nvSpPr>
          <p:spPr bwMode="auto">
            <a:xfrm>
              <a:off x="602" y="3022"/>
              <a:ext cx="401" cy="346"/>
            </a:xfrm>
            <a:custGeom>
              <a:avLst/>
              <a:gdLst>
                <a:gd name="T0" fmla="*/ 166 w 401"/>
                <a:gd name="T1" fmla="*/ 153 h 346"/>
                <a:gd name="T2" fmla="*/ 101 w 401"/>
                <a:gd name="T3" fmla="*/ 0 h 346"/>
                <a:gd name="T4" fmla="*/ 200 w 401"/>
                <a:gd name="T5" fmla="*/ 131 h 346"/>
                <a:gd name="T6" fmla="*/ 301 w 401"/>
                <a:gd name="T7" fmla="*/ 0 h 346"/>
                <a:gd name="T8" fmla="*/ 234 w 401"/>
                <a:gd name="T9" fmla="*/ 153 h 346"/>
                <a:gd name="T10" fmla="*/ 400 w 401"/>
                <a:gd name="T11" fmla="*/ 171 h 346"/>
                <a:gd name="T12" fmla="*/ 234 w 401"/>
                <a:gd name="T13" fmla="*/ 191 h 346"/>
                <a:gd name="T14" fmla="*/ 301 w 401"/>
                <a:gd name="T15" fmla="*/ 345 h 346"/>
                <a:gd name="T16" fmla="*/ 200 w 401"/>
                <a:gd name="T17" fmla="*/ 213 h 346"/>
                <a:gd name="T18" fmla="*/ 101 w 401"/>
                <a:gd name="T19" fmla="*/ 345 h 346"/>
                <a:gd name="T20" fmla="*/ 166 w 401"/>
                <a:gd name="T21" fmla="*/ 192 h 346"/>
                <a:gd name="T22" fmla="*/ 0 w 401"/>
                <a:gd name="T23" fmla="*/ 171 h 346"/>
                <a:gd name="T24" fmla="*/ 166 w 401"/>
                <a:gd name="T25" fmla="*/ 153 h 3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1"/>
                <a:gd name="T40" fmla="*/ 0 h 346"/>
                <a:gd name="T41" fmla="*/ 401 w 401"/>
                <a:gd name="T42" fmla="*/ 346 h 3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1" h="346">
                  <a:moveTo>
                    <a:pt x="166" y="153"/>
                  </a:moveTo>
                  <a:lnTo>
                    <a:pt x="101" y="0"/>
                  </a:lnTo>
                  <a:lnTo>
                    <a:pt x="200" y="131"/>
                  </a:lnTo>
                  <a:lnTo>
                    <a:pt x="301" y="0"/>
                  </a:lnTo>
                  <a:lnTo>
                    <a:pt x="234" y="153"/>
                  </a:lnTo>
                  <a:lnTo>
                    <a:pt x="400" y="171"/>
                  </a:lnTo>
                  <a:lnTo>
                    <a:pt x="234" y="191"/>
                  </a:lnTo>
                  <a:lnTo>
                    <a:pt x="301" y="345"/>
                  </a:lnTo>
                  <a:lnTo>
                    <a:pt x="200" y="213"/>
                  </a:lnTo>
                  <a:lnTo>
                    <a:pt x="101" y="345"/>
                  </a:lnTo>
                  <a:lnTo>
                    <a:pt x="166" y="192"/>
                  </a:lnTo>
                  <a:lnTo>
                    <a:pt x="0" y="171"/>
                  </a:lnTo>
                  <a:lnTo>
                    <a:pt x="166" y="153"/>
                  </a:lnTo>
                </a:path>
              </a:pathLst>
            </a:custGeom>
            <a:solidFill>
              <a:srgbClr val="4E6EBC"/>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sp>
          <p:nvSpPr>
            <p:cNvPr id="22563" name="Freeform 13"/>
            <p:cNvSpPr>
              <a:spLocks/>
            </p:cNvSpPr>
            <p:nvPr/>
          </p:nvSpPr>
          <p:spPr bwMode="auto">
            <a:xfrm>
              <a:off x="700" y="3076"/>
              <a:ext cx="205" cy="237"/>
            </a:xfrm>
            <a:custGeom>
              <a:avLst/>
              <a:gdLst>
                <a:gd name="T0" fmla="*/ 0 w 205"/>
                <a:gd name="T1" fmla="*/ 59 h 237"/>
                <a:gd name="T2" fmla="*/ 90 w 205"/>
                <a:gd name="T3" fmla="*/ 98 h 237"/>
                <a:gd name="T4" fmla="*/ 101 w 205"/>
                <a:gd name="T5" fmla="*/ 0 h 237"/>
                <a:gd name="T6" fmla="*/ 113 w 205"/>
                <a:gd name="T7" fmla="*/ 98 h 237"/>
                <a:gd name="T8" fmla="*/ 204 w 205"/>
                <a:gd name="T9" fmla="*/ 59 h 237"/>
                <a:gd name="T10" fmla="*/ 125 w 205"/>
                <a:gd name="T11" fmla="*/ 117 h 237"/>
                <a:gd name="T12" fmla="*/ 204 w 205"/>
                <a:gd name="T13" fmla="*/ 178 h 237"/>
                <a:gd name="T14" fmla="*/ 113 w 205"/>
                <a:gd name="T15" fmla="*/ 138 h 237"/>
                <a:gd name="T16" fmla="*/ 101 w 205"/>
                <a:gd name="T17" fmla="*/ 236 h 237"/>
                <a:gd name="T18" fmla="*/ 90 w 205"/>
                <a:gd name="T19" fmla="*/ 138 h 237"/>
                <a:gd name="T20" fmla="*/ 0 w 205"/>
                <a:gd name="T21" fmla="*/ 178 h 237"/>
                <a:gd name="T22" fmla="*/ 79 w 205"/>
                <a:gd name="T23" fmla="*/ 117 h 237"/>
                <a:gd name="T24" fmla="*/ 0 w 205"/>
                <a:gd name="T25" fmla="*/ 59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237"/>
                <a:gd name="T41" fmla="*/ 205 w 205"/>
                <a:gd name="T42" fmla="*/ 237 h 2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237">
                  <a:moveTo>
                    <a:pt x="0" y="59"/>
                  </a:moveTo>
                  <a:lnTo>
                    <a:pt x="90" y="98"/>
                  </a:lnTo>
                  <a:lnTo>
                    <a:pt x="101" y="0"/>
                  </a:lnTo>
                  <a:lnTo>
                    <a:pt x="113" y="98"/>
                  </a:lnTo>
                  <a:lnTo>
                    <a:pt x="204" y="59"/>
                  </a:lnTo>
                  <a:lnTo>
                    <a:pt x="125" y="117"/>
                  </a:lnTo>
                  <a:lnTo>
                    <a:pt x="204" y="178"/>
                  </a:lnTo>
                  <a:lnTo>
                    <a:pt x="113" y="138"/>
                  </a:lnTo>
                  <a:lnTo>
                    <a:pt x="101" y="236"/>
                  </a:lnTo>
                  <a:lnTo>
                    <a:pt x="90" y="138"/>
                  </a:lnTo>
                  <a:lnTo>
                    <a:pt x="0" y="178"/>
                  </a:lnTo>
                  <a:lnTo>
                    <a:pt x="79" y="117"/>
                  </a:lnTo>
                  <a:lnTo>
                    <a:pt x="0" y="59"/>
                  </a:lnTo>
                </a:path>
              </a:pathLst>
            </a:custGeom>
            <a:solidFill>
              <a:srgbClr val="5A79C0"/>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sp>
          <p:nvSpPr>
            <p:cNvPr id="22564" name="Freeform 14"/>
            <p:cNvSpPr>
              <a:spLocks/>
            </p:cNvSpPr>
            <p:nvPr/>
          </p:nvSpPr>
          <p:spPr bwMode="auto">
            <a:xfrm>
              <a:off x="711" y="3088"/>
              <a:ext cx="184" cy="212"/>
            </a:xfrm>
            <a:custGeom>
              <a:avLst/>
              <a:gdLst>
                <a:gd name="T0" fmla="*/ 0 w 184"/>
                <a:gd name="T1" fmla="*/ 53 h 212"/>
                <a:gd name="T2" fmla="*/ 80 w 184"/>
                <a:gd name="T3" fmla="*/ 86 h 212"/>
                <a:gd name="T4" fmla="*/ 91 w 184"/>
                <a:gd name="T5" fmla="*/ 0 h 212"/>
                <a:gd name="T6" fmla="*/ 103 w 184"/>
                <a:gd name="T7" fmla="*/ 86 h 212"/>
                <a:gd name="T8" fmla="*/ 183 w 184"/>
                <a:gd name="T9" fmla="*/ 53 h 212"/>
                <a:gd name="T10" fmla="*/ 114 w 184"/>
                <a:gd name="T11" fmla="*/ 105 h 212"/>
                <a:gd name="T12" fmla="*/ 183 w 184"/>
                <a:gd name="T13" fmla="*/ 158 h 212"/>
                <a:gd name="T14" fmla="*/ 103 w 184"/>
                <a:gd name="T15" fmla="*/ 125 h 212"/>
                <a:gd name="T16" fmla="*/ 91 w 184"/>
                <a:gd name="T17" fmla="*/ 211 h 212"/>
                <a:gd name="T18" fmla="*/ 80 w 184"/>
                <a:gd name="T19" fmla="*/ 125 h 212"/>
                <a:gd name="T20" fmla="*/ 0 w 184"/>
                <a:gd name="T21" fmla="*/ 158 h 212"/>
                <a:gd name="T22" fmla="*/ 69 w 184"/>
                <a:gd name="T23" fmla="*/ 105 h 212"/>
                <a:gd name="T24" fmla="*/ 0 w 184"/>
                <a:gd name="T25" fmla="*/ 53 h 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4"/>
                <a:gd name="T40" fmla="*/ 0 h 212"/>
                <a:gd name="T41" fmla="*/ 184 w 184"/>
                <a:gd name="T42" fmla="*/ 212 h 2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4" h="212">
                  <a:moveTo>
                    <a:pt x="0" y="53"/>
                  </a:moveTo>
                  <a:lnTo>
                    <a:pt x="80" y="86"/>
                  </a:lnTo>
                  <a:lnTo>
                    <a:pt x="91" y="0"/>
                  </a:lnTo>
                  <a:lnTo>
                    <a:pt x="103" y="86"/>
                  </a:lnTo>
                  <a:lnTo>
                    <a:pt x="183" y="53"/>
                  </a:lnTo>
                  <a:lnTo>
                    <a:pt x="114" y="105"/>
                  </a:lnTo>
                  <a:lnTo>
                    <a:pt x="183" y="158"/>
                  </a:lnTo>
                  <a:lnTo>
                    <a:pt x="103" y="125"/>
                  </a:lnTo>
                  <a:lnTo>
                    <a:pt x="91" y="211"/>
                  </a:lnTo>
                  <a:lnTo>
                    <a:pt x="80" y="125"/>
                  </a:lnTo>
                  <a:lnTo>
                    <a:pt x="0" y="158"/>
                  </a:lnTo>
                  <a:lnTo>
                    <a:pt x="69" y="105"/>
                  </a:lnTo>
                  <a:lnTo>
                    <a:pt x="0" y="53"/>
                  </a:lnTo>
                </a:path>
              </a:pathLst>
            </a:custGeom>
            <a:solidFill>
              <a:srgbClr val="7992C6"/>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sp>
          <p:nvSpPr>
            <p:cNvPr id="22565" name="Freeform 15"/>
            <p:cNvSpPr>
              <a:spLocks/>
            </p:cNvSpPr>
            <p:nvPr/>
          </p:nvSpPr>
          <p:spPr bwMode="auto">
            <a:xfrm>
              <a:off x="642" y="3055"/>
              <a:ext cx="322" cy="278"/>
            </a:xfrm>
            <a:custGeom>
              <a:avLst/>
              <a:gdLst>
                <a:gd name="T0" fmla="*/ 126 w 322"/>
                <a:gd name="T1" fmla="*/ 119 h 278"/>
                <a:gd name="T2" fmla="*/ 81 w 322"/>
                <a:gd name="T3" fmla="*/ 0 h 278"/>
                <a:gd name="T4" fmla="*/ 160 w 322"/>
                <a:gd name="T5" fmla="*/ 98 h 278"/>
                <a:gd name="T6" fmla="*/ 240 w 322"/>
                <a:gd name="T7" fmla="*/ 0 h 278"/>
                <a:gd name="T8" fmla="*/ 194 w 322"/>
                <a:gd name="T9" fmla="*/ 119 h 278"/>
                <a:gd name="T10" fmla="*/ 321 w 322"/>
                <a:gd name="T11" fmla="*/ 138 h 278"/>
                <a:gd name="T12" fmla="*/ 194 w 322"/>
                <a:gd name="T13" fmla="*/ 159 h 278"/>
                <a:gd name="T14" fmla="*/ 240 w 322"/>
                <a:gd name="T15" fmla="*/ 277 h 278"/>
                <a:gd name="T16" fmla="*/ 160 w 322"/>
                <a:gd name="T17" fmla="*/ 179 h 278"/>
                <a:gd name="T18" fmla="*/ 81 w 322"/>
                <a:gd name="T19" fmla="*/ 277 h 278"/>
                <a:gd name="T20" fmla="*/ 126 w 322"/>
                <a:gd name="T21" fmla="*/ 159 h 278"/>
                <a:gd name="T22" fmla="*/ 0 w 322"/>
                <a:gd name="T23" fmla="*/ 138 h 278"/>
                <a:gd name="T24" fmla="*/ 126 w 322"/>
                <a:gd name="T25" fmla="*/ 119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278"/>
                <a:gd name="T41" fmla="*/ 322 w 322"/>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278">
                  <a:moveTo>
                    <a:pt x="126" y="119"/>
                  </a:moveTo>
                  <a:lnTo>
                    <a:pt x="81" y="0"/>
                  </a:lnTo>
                  <a:lnTo>
                    <a:pt x="160" y="98"/>
                  </a:lnTo>
                  <a:lnTo>
                    <a:pt x="240" y="0"/>
                  </a:lnTo>
                  <a:lnTo>
                    <a:pt x="194" y="119"/>
                  </a:lnTo>
                  <a:lnTo>
                    <a:pt x="321" y="138"/>
                  </a:lnTo>
                  <a:lnTo>
                    <a:pt x="194" y="159"/>
                  </a:lnTo>
                  <a:lnTo>
                    <a:pt x="240" y="277"/>
                  </a:lnTo>
                  <a:lnTo>
                    <a:pt x="160" y="179"/>
                  </a:lnTo>
                  <a:lnTo>
                    <a:pt x="81" y="277"/>
                  </a:lnTo>
                  <a:lnTo>
                    <a:pt x="126" y="159"/>
                  </a:lnTo>
                  <a:lnTo>
                    <a:pt x="0" y="138"/>
                  </a:lnTo>
                  <a:lnTo>
                    <a:pt x="126" y="119"/>
                  </a:lnTo>
                </a:path>
              </a:pathLst>
            </a:custGeom>
            <a:solidFill>
              <a:srgbClr val="7992C6"/>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sp>
          <p:nvSpPr>
            <p:cNvPr id="22566" name="Freeform 16"/>
            <p:cNvSpPr>
              <a:spLocks/>
            </p:cNvSpPr>
            <p:nvPr/>
          </p:nvSpPr>
          <p:spPr bwMode="auto">
            <a:xfrm>
              <a:off x="668" y="3078"/>
              <a:ext cx="269" cy="232"/>
            </a:xfrm>
            <a:custGeom>
              <a:avLst/>
              <a:gdLst>
                <a:gd name="T0" fmla="*/ 100 w 269"/>
                <a:gd name="T1" fmla="*/ 97 h 232"/>
                <a:gd name="T2" fmla="*/ 68 w 269"/>
                <a:gd name="T3" fmla="*/ 0 h 232"/>
                <a:gd name="T4" fmla="*/ 134 w 269"/>
                <a:gd name="T5" fmla="*/ 75 h 232"/>
                <a:gd name="T6" fmla="*/ 202 w 269"/>
                <a:gd name="T7" fmla="*/ 0 h 232"/>
                <a:gd name="T8" fmla="*/ 168 w 269"/>
                <a:gd name="T9" fmla="*/ 97 h 232"/>
                <a:gd name="T10" fmla="*/ 268 w 269"/>
                <a:gd name="T11" fmla="*/ 115 h 232"/>
                <a:gd name="T12" fmla="*/ 168 w 269"/>
                <a:gd name="T13" fmla="*/ 135 h 232"/>
                <a:gd name="T14" fmla="*/ 202 w 269"/>
                <a:gd name="T15" fmla="*/ 231 h 232"/>
                <a:gd name="T16" fmla="*/ 134 w 269"/>
                <a:gd name="T17" fmla="*/ 156 h 232"/>
                <a:gd name="T18" fmla="*/ 68 w 269"/>
                <a:gd name="T19" fmla="*/ 231 h 232"/>
                <a:gd name="T20" fmla="*/ 99 w 269"/>
                <a:gd name="T21" fmla="*/ 136 h 232"/>
                <a:gd name="T22" fmla="*/ 0 w 269"/>
                <a:gd name="T23" fmla="*/ 115 h 232"/>
                <a:gd name="T24" fmla="*/ 100 w 269"/>
                <a:gd name="T25" fmla="*/ 97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9"/>
                <a:gd name="T40" fmla="*/ 0 h 232"/>
                <a:gd name="T41" fmla="*/ 269 w 269"/>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9" h="232">
                  <a:moveTo>
                    <a:pt x="100" y="97"/>
                  </a:moveTo>
                  <a:lnTo>
                    <a:pt x="68" y="0"/>
                  </a:lnTo>
                  <a:lnTo>
                    <a:pt x="134" y="75"/>
                  </a:lnTo>
                  <a:lnTo>
                    <a:pt x="202" y="0"/>
                  </a:lnTo>
                  <a:lnTo>
                    <a:pt x="168" y="97"/>
                  </a:lnTo>
                  <a:lnTo>
                    <a:pt x="268" y="115"/>
                  </a:lnTo>
                  <a:lnTo>
                    <a:pt x="168" y="135"/>
                  </a:lnTo>
                  <a:lnTo>
                    <a:pt x="202" y="231"/>
                  </a:lnTo>
                  <a:lnTo>
                    <a:pt x="134" y="156"/>
                  </a:lnTo>
                  <a:lnTo>
                    <a:pt x="68" y="231"/>
                  </a:lnTo>
                  <a:lnTo>
                    <a:pt x="99" y="136"/>
                  </a:lnTo>
                  <a:lnTo>
                    <a:pt x="0" y="115"/>
                  </a:lnTo>
                  <a:lnTo>
                    <a:pt x="100" y="97"/>
                  </a:lnTo>
                </a:path>
              </a:pathLst>
            </a:custGeom>
            <a:solidFill>
              <a:srgbClr val="A0B0CE"/>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sp>
          <p:nvSpPr>
            <p:cNvPr id="22567" name="Freeform 17"/>
            <p:cNvSpPr>
              <a:spLocks/>
            </p:cNvSpPr>
            <p:nvPr/>
          </p:nvSpPr>
          <p:spPr bwMode="auto">
            <a:xfrm>
              <a:off x="733" y="3113"/>
              <a:ext cx="139" cy="162"/>
            </a:xfrm>
            <a:custGeom>
              <a:avLst/>
              <a:gdLst>
                <a:gd name="T0" fmla="*/ 0 w 139"/>
                <a:gd name="T1" fmla="*/ 41 h 162"/>
                <a:gd name="T2" fmla="*/ 58 w 139"/>
                <a:gd name="T3" fmla="*/ 61 h 162"/>
                <a:gd name="T4" fmla="*/ 69 w 139"/>
                <a:gd name="T5" fmla="*/ 0 h 162"/>
                <a:gd name="T6" fmla="*/ 80 w 139"/>
                <a:gd name="T7" fmla="*/ 61 h 162"/>
                <a:gd name="T8" fmla="*/ 138 w 139"/>
                <a:gd name="T9" fmla="*/ 40 h 162"/>
                <a:gd name="T10" fmla="*/ 91 w 139"/>
                <a:gd name="T11" fmla="*/ 80 h 162"/>
                <a:gd name="T12" fmla="*/ 138 w 139"/>
                <a:gd name="T13" fmla="*/ 121 h 162"/>
                <a:gd name="T14" fmla="*/ 80 w 139"/>
                <a:gd name="T15" fmla="*/ 100 h 162"/>
                <a:gd name="T16" fmla="*/ 69 w 139"/>
                <a:gd name="T17" fmla="*/ 161 h 162"/>
                <a:gd name="T18" fmla="*/ 58 w 139"/>
                <a:gd name="T19" fmla="*/ 100 h 162"/>
                <a:gd name="T20" fmla="*/ 0 w 139"/>
                <a:gd name="T21" fmla="*/ 121 h 162"/>
                <a:gd name="T22" fmla="*/ 47 w 139"/>
                <a:gd name="T23" fmla="*/ 80 h 162"/>
                <a:gd name="T24" fmla="*/ 0 w 139"/>
                <a:gd name="T25" fmla="*/ 41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162"/>
                <a:gd name="T41" fmla="*/ 139 w 139"/>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162">
                  <a:moveTo>
                    <a:pt x="0" y="41"/>
                  </a:moveTo>
                  <a:lnTo>
                    <a:pt x="58" y="61"/>
                  </a:lnTo>
                  <a:lnTo>
                    <a:pt x="69" y="0"/>
                  </a:lnTo>
                  <a:lnTo>
                    <a:pt x="80" y="61"/>
                  </a:lnTo>
                  <a:lnTo>
                    <a:pt x="138" y="40"/>
                  </a:lnTo>
                  <a:lnTo>
                    <a:pt x="91" y="80"/>
                  </a:lnTo>
                  <a:lnTo>
                    <a:pt x="138" y="121"/>
                  </a:lnTo>
                  <a:lnTo>
                    <a:pt x="80" y="100"/>
                  </a:lnTo>
                  <a:lnTo>
                    <a:pt x="69" y="161"/>
                  </a:lnTo>
                  <a:lnTo>
                    <a:pt x="58" y="100"/>
                  </a:lnTo>
                  <a:lnTo>
                    <a:pt x="0" y="121"/>
                  </a:lnTo>
                  <a:lnTo>
                    <a:pt x="47" y="80"/>
                  </a:lnTo>
                  <a:lnTo>
                    <a:pt x="0" y="41"/>
                  </a:lnTo>
                </a:path>
              </a:pathLst>
            </a:custGeom>
            <a:solidFill>
              <a:srgbClr val="D9D9D9"/>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sp>
          <p:nvSpPr>
            <p:cNvPr id="22568" name="Freeform 18"/>
            <p:cNvSpPr>
              <a:spLocks/>
            </p:cNvSpPr>
            <p:nvPr/>
          </p:nvSpPr>
          <p:spPr bwMode="auto">
            <a:xfrm>
              <a:off x="738" y="3119"/>
              <a:ext cx="129" cy="150"/>
            </a:xfrm>
            <a:custGeom>
              <a:avLst/>
              <a:gdLst>
                <a:gd name="T0" fmla="*/ 0 w 129"/>
                <a:gd name="T1" fmla="*/ 38 h 150"/>
                <a:gd name="T2" fmla="*/ 53 w 129"/>
                <a:gd name="T3" fmla="*/ 55 h 150"/>
                <a:gd name="T4" fmla="*/ 64 w 129"/>
                <a:gd name="T5" fmla="*/ 0 h 150"/>
                <a:gd name="T6" fmla="*/ 76 w 129"/>
                <a:gd name="T7" fmla="*/ 55 h 150"/>
                <a:gd name="T8" fmla="*/ 128 w 129"/>
                <a:gd name="T9" fmla="*/ 38 h 150"/>
                <a:gd name="T10" fmla="*/ 87 w 129"/>
                <a:gd name="T11" fmla="*/ 74 h 150"/>
                <a:gd name="T12" fmla="*/ 128 w 129"/>
                <a:gd name="T13" fmla="*/ 112 h 150"/>
                <a:gd name="T14" fmla="*/ 76 w 129"/>
                <a:gd name="T15" fmla="*/ 94 h 150"/>
                <a:gd name="T16" fmla="*/ 64 w 129"/>
                <a:gd name="T17" fmla="*/ 149 h 150"/>
                <a:gd name="T18" fmla="*/ 53 w 129"/>
                <a:gd name="T19" fmla="*/ 94 h 150"/>
                <a:gd name="T20" fmla="*/ 0 w 129"/>
                <a:gd name="T21" fmla="*/ 112 h 150"/>
                <a:gd name="T22" fmla="*/ 42 w 129"/>
                <a:gd name="T23" fmla="*/ 74 h 150"/>
                <a:gd name="T24" fmla="*/ 0 w 129"/>
                <a:gd name="T25" fmla="*/ 38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150"/>
                <a:gd name="T41" fmla="*/ 129 w 129"/>
                <a:gd name="T42" fmla="*/ 150 h 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150">
                  <a:moveTo>
                    <a:pt x="0" y="38"/>
                  </a:moveTo>
                  <a:lnTo>
                    <a:pt x="53" y="55"/>
                  </a:lnTo>
                  <a:lnTo>
                    <a:pt x="64" y="0"/>
                  </a:lnTo>
                  <a:lnTo>
                    <a:pt x="76" y="55"/>
                  </a:lnTo>
                  <a:lnTo>
                    <a:pt x="128" y="38"/>
                  </a:lnTo>
                  <a:lnTo>
                    <a:pt x="87" y="74"/>
                  </a:lnTo>
                  <a:lnTo>
                    <a:pt x="128" y="112"/>
                  </a:lnTo>
                  <a:lnTo>
                    <a:pt x="76" y="94"/>
                  </a:lnTo>
                  <a:lnTo>
                    <a:pt x="64" y="149"/>
                  </a:lnTo>
                  <a:lnTo>
                    <a:pt x="53" y="94"/>
                  </a:lnTo>
                  <a:lnTo>
                    <a:pt x="0" y="112"/>
                  </a:lnTo>
                  <a:lnTo>
                    <a:pt x="42" y="74"/>
                  </a:lnTo>
                  <a:lnTo>
                    <a:pt x="0" y="38"/>
                  </a:lnTo>
                </a:path>
              </a:pathLst>
            </a:custGeom>
            <a:solidFill>
              <a:srgbClr val="DCE0ED"/>
            </a:solidFill>
            <a:ln>
              <a:noFill/>
            </a:ln>
            <a:extLst>
              <a:ext uri="{91240B29-F687-4f45-9708-019B960494DF}">
                <a14:hiddenLine xmlns:a14="http://schemas.microsoft.com/office/drawing/2010/main" xmlns="" w="127000" cap="rnd">
                  <a:solidFill>
                    <a:srgbClr val="000000"/>
                  </a:solidFill>
                  <a:round/>
                  <a:headEnd/>
                  <a:tailEnd/>
                </a14:hiddenLine>
              </a:ext>
            </a:extLst>
          </p:spPr>
          <p:txBody>
            <a:bodyPr/>
            <a:lstStyle/>
            <a:p>
              <a:endParaRPr lang="en-US"/>
            </a:p>
          </p:txBody>
        </p:sp>
      </p:grpSp>
      <p:sp>
        <p:nvSpPr>
          <p:cNvPr id="22534" name="Rectangle 20"/>
          <p:cNvSpPr>
            <a:spLocks noChangeArrowheads="1"/>
          </p:cNvSpPr>
          <p:nvPr/>
        </p:nvSpPr>
        <p:spPr bwMode="auto">
          <a:xfrm>
            <a:off x="4381500" y="5997575"/>
            <a:ext cx="447675"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530" tIns="46515" rIns="91530" bIns="46515">
            <a:spAutoFit/>
          </a:bodyPr>
          <a:lstStyle/>
          <a:p>
            <a:pPr defTabSz="917575" eaLnBrk="0" hangingPunct="0">
              <a:spcBef>
                <a:spcPct val="0"/>
              </a:spcBef>
              <a:buClrTx/>
              <a:buSzTx/>
              <a:buFontTx/>
              <a:buNone/>
            </a:pPr>
            <a:r>
              <a:rPr lang="en-US" sz="800">
                <a:solidFill>
                  <a:srgbClr val="00279F"/>
                </a:solidFill>
                <a:latin typeface="Times" charset="0"/>
              </a:rPr>
              <a:t>3/6/96</a:t>
            </a:r>
          </a:p>
        </p:txBody>
      </p:sp>
      <p:sp>
        <p:nvSpPr>
          <p:cNvPr id="22535" name="Rectangle 21"/>
          <p:cNvSpPr>
            <a:spLocks noChangeArrowheads="1"/>
          </p:cNvSpPr>
          <p:nvPr/>
        </p:nvSpPr>
        <p:spPr bwMode="auto">
          <a:xfrm>
            <a:off x="7470775" y="5997575"/>
            <a:ext cx="236538"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530" tIns="46515" rIns="91530" bIns="46515">
            <a:spAutoFit/>
          </a:bodyPr>
          <a:lstStyle/>
          <a:p>
            <a:pPr defTabSz="917575" eaLnBrk="0" hangingPunct="0">
              <a:spcBef>
                <a:spcPct val="0"/>
              </a:spcBef>
              <a:buClrTx/>
              <a:buSzTx/>
              <a:buFontTx/>
              <a:buNone/>
            </a:pPr>
            <a:r>
              <a:rPr lang="en-US" sz="800">
                <a:solidFill>
                  <a:srgbClr val="00279F"/>
                </a:solidFill>
                <a:latin typeface="Times" charset="0"/>
              </a:rPr>
              <a:t>8</a:t>
            </a:r>
          </a:p>
        </p:txBody>
      </p:sp>
      <p:sp>
        <p:nvSpPr>
          <p:cNvPr id="22536" name="Rectangle 22"/>
          <p:cNvSpPr>
            <a:spLocks noChangeArrowheads="1"/>
          </p:cNvSpPr>
          <p:nvPr/>
        </p:nvSpPr>
        <p:spPr bwMode="auto">
          <a:xfrm>
            <a:off x="1255713" y="3530600"/>
            <a:ext cx="531812"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530" tIns="46515" rIns="91530" bIns="46515">
            <a:spAutoFit/>
          </a:bodyPr>
          <a:lstStyle/>
          <a:p>
            <a:pPr defTabSz="917575" eaLnBrk="0" hangingPunct="0">
              <a:spcBef>
                <a:spcPct val="0"/>
              </a:spcBef>
              <a:buClrTx/>
              <a:buSzTx/>
              <a:buFontTx/>
              <a:buNone/>
            </a:pPr>
            <a:r>
              <a:rPr lang="en-US" sz="1000" b="1">
                <a:solidFill>
                  <a:srgbClr val="00279F"/>
                </a:solidFill>
                <a:latin typeface="Chicago" charset="0"/>
              </a:rPr>
              <a:t>ORNL</a:t>
            </a:r>
          </a:p>
        </p:txBody>
      </p:sp>
      <p:sp>
        <p:nvSpPr>
          <p:cNvPr id="22537" name="Rectangle 23"/>
          <p:cNvSpPr>
            <a:spLocks noChangeArrowheads="1"/>
          </p:cNvSpPr>
          <p:nvPr/>
        </p:nvSpPr>
        <p:spPr bwMode="auto">
          <a:xfrm>
            <a:off x="1987550" y="3471863"/>
            <a:ext cx="2833688"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530" tIns="46515" rIns="91530" bIns="46515">
            <a:spAutoFit/>
          </a:bodyPr>
          <a:lstStyle/>
          <a:p>
            <a:pPr defTabSz="917575" eaLnBrk="0" hangingPunct="0">
              <a:spcBef>
                <a:spcPct val="0"/>
              </a:spcBef>
              <a:buClrTx/>
              <a:buSzTx/>
              <a:buFontTx/>
              <a:buNone/>
            </a:pPr>
            <a:r>
              <a:rPr lang="en-US" sz="2400">
                <a:solidFill>
                  <a:srgbClr val="081D58"/>
                </a:solidFill>
                <a:latin typeface="Times" charset="0"/>
              </a:rPr>
              <a:t>Properties of plasmas</a:t>
            </a:r>
          </a:p>
        </p:txBody>
      </p:sp>
      <p:grpSp>
        <p:nvGrpSpPr>
          <p:cNvPr id="22538" name="Group 36"/>
          <p:cNvGrpSpPr>
            <a:grpSpLocks/>
          </p:cNvGrpSpPr>
          <p:nvPr/>
        </p:nvGrpSpPr>
        <p:grpSpPr bwMode="auto">
          <a:xfrm>
            <a:off x="1266825" y="4087813"/>
            <a:ext cx="2386013" cy="1778000"/>
            <a:chOff x="638" y="3594"/>
            <a:chExt cx="1203" cy="1563"/>
          </a:xfrm>
        </p:grpSpPr>
        <p:sp>
          <p:nvSpPr>
            <p:cNvPr id="22544" name="Rectangle 24"/>
            <p:cNvSpPr>
              <a:spLocks noChangeArrowheads="1"/>
            </p:cNvSpPr>
            <p:nvPr/>
          </p:nvSpPr>
          <p:spPr bwMode="auto">
            <a:xfrm>
              <a:off x="638" y="3616"/>
              <a:ext cx="121" cy="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49241" tIns="25023" rIns="49241" bIns="25023">
              <a:spAutoFit/>
            </a:bodyPr>
            <a:lstStyle/>
            <a:p>
              <a:pPr defTabSz="917575" eaLnBrk="0" hangingPunct="0">
                <a:spcBef>
                  <a:spcPct val="0"/>
                </a:spcBef>
                <a:buClrTx/>
                <a:buSzTx/>
                <a:buFontTx/>
                <a:buNone/>
              </a:pPr>
              <a:r>
                <a:rPr lang="en-US" sz="1200">
                  <a:solidFill>
                    <a:srgbClr val="00B7A5"/>
                  </a:solidFill>
                  <a:latin typeface="Monotype Sorts" charset="0"/>
                </a:rPr>
                <a:t></a:t>
              </a:r>
            </a:p>
          </p:txBody>
        </p:sp>
        <p:sp>
          <p:nvSpPr>
            <p:cNvPr id="22545" name="Rectangle 25"/>
            <p:cNvSpPr>
              <a:spLocks noChangeArrowheads="1"/>
            </p:cNvSpPr>
            <p:nvPr/>
          </p:nvSpPr>
          <p:spPr bwMode="auto">
            <a:xfrm>
              <a:off x="765" y="3594"/>
              <a:ext cx="1046"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49241" tIns="25023" rIns="49241" bIns="25023">
              <a:spAutoFit/>
            </a:bodyPr>
            <a:lstStyle/>
            <a:p>
              <a:pPr defTabSz="917575" eaLnBrk="0" hangingPunct="0">
                <a:spcBef>
                  <a:spcPct val="0"/>
                </a:spcBef>
                <a:buClrTx/>
                <a:buSzTx/>
                <a:buFontTx/>
                <a:buNone/>
              </a:pPr>
              <a:r>
                <a:rPr lang="en-US" sz="1500">
                  <a:solidFill>
                    <a:srgbClr val="00279F"/>
                  </a:solidFill>
                  <a:latin typeface="Times" charset="0"/>
                </a:rPr>
                <a:t>A collection of positively </a:t>
              </a:r>
            </a:p>
          </p:txBody>
        </p:sp>
        <p:sp>
          <p:nvSpPr>
            <p:cNvPr id="22546" name="Rectangle 26"/>
            <p:cNvSpPr>
              <a:spLocks noChangeArrowheads="1"/>
            </p:cNvSpPr>
            <p:nvPr/>
          </p:nvSpPr>
          <p:spPr bwMode="auto">
            <a:xfrm>
              <a:off x="765" y="3751"/>
              <a:ext cx="948"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49241" tIns="25023" rIns="49241" bIns="25023">
              <a:spAutoFit/>
            </a:bodyPr>
            <a:lstStyle/>
            <a:p>
              <a:pPr defTabSz="917575" eaLnBrk="0" hangingPunct="0">
                <a:spcBef>
                  <a:spcPct val="0"/>
                </a:spcBef>
                <a:buClrTx/>
                <a:buSzTx/>
                <a:buFontTx/>
                <a:buNone/>
              </a:pPr>
              <a:r>
                <a:rPr lang="en-US" sz="1500">
                  <a:solidFill>
                    <a:srgbClr val="00279F"/>
                  </a:solidFill>
                  <a:latin typeface="Times" charset="0"/>
                </a:rPr>
                <a:t>and negatively charged </a:t>
              </a:r>
            </a:p>
          </p:txBody>
        </p:sp>
        <p:sp>
          <p:nvSpPr>
            <p:cNvPr id="22547" name="Rectangle 27"/>
            <p:cNvSpPr>
              <a:spLocks noChangeArrowheads="1"/>
            </p:cNvSpPr>
            <p:nvPr/>
          </p:nvSpPr>
          <p:spPr bwMode="auto">
            <a:xfrm>
              <a:off x="765" y="3907"/>
              <a:ext cx="403"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49241" tIns="25023" rIns="49241" bIns="25023">
              <a:spAutoFit/>
            </a:bodyPr>
            <a:lstStyle/>
            <a:p>
              <a:pPr defTabSz="917575" eaLnBrk="0" hangingPunct="0">
                <a:spcBef>
                  <a:spcPct val="0"/>
                </a:spcBef>
                <a:buClrTx/>
                <a:buSzTx/>
                <a:buFontTx/>
                <a:buNone/>
              </a:pPr>
              <a:r>
                <a:rPr lang="en-US" sz="1500">
                  <a:solidFill>
                    <a:srgbClr val="00279F"/>
                  </a:solidFill>
                  <a:latin typeface="Times" charset="0"/>
                </a:rPr>
                <a:t>particles.</a:t>
              </a:r>
            </a:p>
          </p:txBody>
        </p:sp>
        <p:sp>
          <p:nvSpPr>
            <p:cNvPr id="22548" name="Rectangle 28"/>
            <p:cNvSpPr>
              <a:spLocks noChangeArrowheads="1"/>
            </p:cNvSpPr>
            <p:nvPr/>
          </p:nvSpPr>
          <p:spPr bwMode="auto">
            <a:xfrm>
              <a:off x="638" y="4117"/>
              <a:ext cx="121" cy="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49241" tIns="25023" rIns="49241" bIns="25023">
              <a:spAutoFit/>
            </a:bodyPr>
            <a:lstStyle/>
            <a:p>
              <a:pPr defTabSz="917575" eaLnBrk="0" hangingPunct="0">
                <a:spcBef>
                  <a:spcPct val="0"/>
                </a:spcBef>
                <a:buClrTx/>
                <a:buSzTx/>
                <a:buFontTx/>
                <a:buNone/>
              </a:pPr>
              <a:r>
                <a:rPr lang="en-US" sz="1200">
                  <a:solidFill>
                    <a:srgbClr val="00B7A5"/>
                  </a:solidFill>
                  <a:latin typeface="Monotype Sorts" charset="0"/>
                </a:rPr>
                <a:t></a:t>
              </a:r>
            </a:p>
          </p:txBody>
        </p:sp>
        <p:sp>
          <p:nvSpPr>
            <p:cNvPr id="22549" name="Rectangle 29"/>
            <p:cNvSpPr>
              <a:spLocks noChangeArrowheads="1"/>
            </p:cNvSpPr>
            <p:nvPr/>
          </p:nvSpPr>
          <p:spPr bwMode="auto">
            <a:xfrm>
              <a:off x="765" y="4095"/>
              <a:ext cx="1026"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49241" tIns="25023" rIns="49241" bIns="25023">
              <a:spAutoFit/>
            </a:bodyPr>
            <a:lstStyle/>
            <a:p>
              <a:pPr defTabSz="917575" eaLnBrk="0" hangingPunct="0">
                <a:spcBef>
                  <a:spcPct val="0"/>
                </a:spcBef>
                <a:buClrTx/>
                <a:buSzTx/>
                <a:buFontTx/>
                <a:buNone/>
              </a:pPr>
              <a:r>
                <a:rPr lang="en-US" sz="1500">
                  <a:solidFill>
                    <a:srgbClr val="00279F"/>
                  </a:solidFill>
                  <a:latin typeface="Times" charset="0"/>
                </a:rPr>
                <a:t>Plasmas interact strongly </a:t>
              </a:r>
            </a:p>
          </p:txBody>
        </p:sp>
        <p:sp>
          <p:nvSpPr>
            <p:cNvPr id="22550" name="Rectangle 30"/>
            <p:cNvSpPr>
              <a:spLocks noChangeArrowheads="1"/>
            </p:cNvSpPr>
            <p:nvPr/>
          </p:nvSpPr>
          <p:spPr bwMode="auto">
            <a:xfrm>
              <a:off x="765" y="4251"/>
              <a:ext cx="1076"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49241" tIns="25023" rIns="49241" bIns="25023">
              <a:spAutoFit/>
            </a:bodyPr>
            <a:lstStyle/>
            <a:p>
              <a:pPr defTabSz="917575" eaLnBrk="0" hangingPunct="0">
                <a:spcBef>
                  <a:spcPct val="0"/>
                </a:spcBef>
                <a:buClrTx/>
                <a:buSzTx/>
                <a:buFontTx/>
                <a:buNone/>
              </a:pPr>
              <a:r>
                <a:rPr lang="en-US" sz="1500">
                  <a:solidFill>
                    <a:srgbClr val="00279F"/>
                  </a:solidFill>
                  <a:latin typeface="Times" charset="0"/>
                </a:rPr>
                <a:t>with electric and magnetic </a:t>
              </a:r>
            </a:p>
          </p:txBody>
        </p:sp>
        <p:sp>
          <p:nvSpPr>
            <p:cNvPr id="22551" name="Rectangle 31"/>
            <p:cNvSpPr>
              <a:spLocks noChangeArrowheads="1"/>
            </p:cNvSpPr>
            <p:nvPr/>
          </p:nvSpPr>
          <p:spPr bwMode="auto">
            <a:xfrm>
              <a:off x="765" y="4408"/>
              <a:ext cx="284"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49241" tIns="25023" rIns="49241" bIns="25023">
              <a:spAutoFit/>
            </a:bodyPr>
            <a:lstStyle/>
            <a:p>
              <a:pPr defTabSz="917575" eaLnBrk="0" hangingPunct="0">
                <a:spcBef>
                  <a:spcPct val="0"/>
                </a:spcBef>
                <a:buClrTx/>
                <a:buSzTx/>
                <a:buFontTx/>
                <a:buNone/>
              </a:pPr>
              <a:r>
                <a:rPr lang="en-US" sz="1500">
                  <a:solidFill>
                    <a:srgbClr val="00279F"/>
                  </a:solidFill>
                  <a:latin typeface="Times" charset="0"/>
                </a:rPr>
                <a:t>fields.</a:t>
              </a:r>
            </a:p>
          </p:txBody>
        </p:sp>
        <p:sp>
          <p:nvSpPr>
            <p:cNvPr id="22552" name="Rectangle 32"/>
            <p:cNvSpPr>
              <a:spLocks noChangeArrowheads="1"/>
            </p:cNvSpPr>
            <p:nvPr/>
          </p:nvSpPr>
          <p:spPr bwMode="auto">
            <a:xfrm>
              <a:off x="638" y="4618"/>
              <a:ext cx="121" cy="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49241" tIns="25023" rIns="49241" bIns="25023">
              <a:spAutoFit/>
            </a:bodyPr>
            <a:lstStyle/>
            <a:p>
              <a:pPr defTabSz="917575" eaLnBrk="0" hangingPunct="0">
                <a:spcBef>
                  <a:spcPct val="0"/>
                </a:spcBef>
                <a:buClrTx/>
                <a:buSzTx/>
                <a:buFontTx/>
                <a:buNone/>
              </a:pPr>
              <a:r>
                <a:rPr lang="en-US" sz="1200">
                  <a:solidFill>
                    <a:srgbClr val="00B7A5"/>
                  </a:solidFill>
                  <a:latin typeface="Monotype Sorts" charset="0"/>
                </a:rPr>
                <a:t></a:t>
              </a:r>
            </a:p>
          </p:txBody>
        </p:sp>
        <p:sp>
          <p:nvSpPr>
            <p:cNvPr id="22553" name="Rectangle 33"/>
            <p:cNvSpPr>
              <a:spLocks noChangeArrowheads="1"/>
            </p:cNvSpPr>
            <p:nvPr/>
          </p:nvSpPr>
          <p:spPr bwMode="auto">
            <a:xfrm>
              <a:off x="765" y="4596"/>
              <a:ext cx="923"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49241" tIns="25023" rIns="49241" bIns="25023">
              <a:spAutoFit/>
            </a:bodyPr>
            <a:lstStyle/>
            <a:p>
              <a:pPr defTabSz="917575" eaLnBrk="0" hangingPunct="0">
                <a:spcBef>
                  <a:spcPct val="0"/>
                </a:spcBef>
                <a:buClrTx/>
                <a:buSzTx/>
                <a:buFontTx/>
                <a:buNone/>
              </a:pPr>
              <a:r>
                <a:rPr lang="en-US" sz="1500">
                  <a:solidFill>
                    <a:srgbClr val="00279F"/>
                  </a:solidFill>
                  <a:latin typeface="Times" charset="0"/>
                </a:rPr>
                <a:t>Plasmas support many </a:t>
              </a:r>
            </a:p>
          </p:txBody>
        </p:sp>
        <p:sp>
          <p:nvSpPr>
            <p:cNvPr id="22554" name="Rectangle 34"/>
            <p:cNvSpPr>
              <a:spLocks noChangeArrowheads="1"/>
            </p:cNvSpPr>
            <p:nvPr/>
          </p:nvSpPr>
          <p:spPr bwMode="auto">
            <a:xfrm>
              <a:off x="765" y="4753"/>
              <a:ext cx="983"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49241" tIns="25023" rIns="49241" bIns="25023">
              <a:spAutoFit/>
            </a:bodyPr>
            <a:lstStyle/>
            <a:p>
              <a:pPr defTabSz="917575" eaLnBrk="0" hangingPunct="0">
                <a:spcBef>
                  <a:spcPct val="0"/>
                </a:spcBef>
                <a:buClrTx/>
                <a:buSzTx/>
                <a:buFontTx/>
                <a:buNone/>
              </a:pPr>
              <a:r>
                <a:rPr lang="en-US" sz="1500">
                  <a:solidFill>
                    <a:srgbClr val="00279F"/>
                  </a:solidFill>
                  <a:latin typeface="Times" charset="0"/>
                </a:rPr>
                <a:t>different types of waves </a:t>
              </a:r>
            </a:p>
          </p:txBody>
        </p:sp>
        <p:sp>
          <p:nvSpPr>
            <p:cNvPr id="22555" name="Rectangle 35"/>
            <p:cNvSpPr>
              <a:spLocks noChangeArrowheads="1"/>
            </p:cNvSpPr>
            <p:nvPr/>
          </p:nvSpPr>
          <p:spPr bwMode="auto">
            <a:xfrm>
              <a:off x="765" y="4910"/>
              <a:ext cx="680" cy="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49241" tIns="25023" rIns="49241" bIns="25023">
              <a:spAutoFit/>
            </a:bodyPr>
            <a:lstStyle/>
            <a:p>
              <a:pPr defTabSz="917575" eaLnBrk="0" hangingPunct="0">
                <a:spcBef>
                  <a:spcPct val="0"/>
                </a:spcBef>
                <a:buClrTx/>
                <a:buSzTx/>
                <a:buFontTx/>
                <a:buNone/>
              </a:pPr>
              <a:r>
                <a:rPr lang="en-US" sz="1500">
                  <a:solidFill>
                    <a:srgbClr val="00279F"/>
                  </a:solidFill>
                  <a:latin typeface="Times" charset="0"/>
                </a:rPr>
                <a:t>and oscillations.</a:t>
              </a:r>
            </a:p>
          </p:txBody>
        </p:sp>
      </p:grpSp>
      <p:pic>
        <p:nvPicPr>
          <p:cNvPr id="22539" name="Pictur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938" y="4527550"/>
            <a:ext cx="2740025"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2540" name="Rectangle 38"/>
          <p:cNvSpPr>
            <a:spLocks noChangeArrowheads="1"/>
          </p:cNvSpPr>
          <p:nvPr/>
        </p:nvSpPr>
        <p:spPr bwMode="auto">
          <a:xfrm>
            <a:off x="4752975" y="5756275"/>
            <a:ext cx="2030413"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530" tIns="46515" rIns="91530" bIns="46515">
            <a:spAutoFit/>
          </a:bodyPr>
          <a:lstStyle/>
          <a:p>
            <a:pPr defTabSz="917575" eaLnBrk="0" hangingPunct="0">
              <a:spcBef>
                <a:spcPct val="0"/>
              </a:spcBef>
              <a:buClrTx/>
              <a:buSzTx/>
              <a:buFontTx/>
              <a:buNone/>
            </a:pPr>
            <a:r>
              <a:rPr lang="en-US" sz="1000">
                <a:solidFill>
                  <a:srgbClr val="00279F"/>
                </a:solidFill>
                <a:latin typeface="New York" charset="0"/>
              </a:rPr>
              <a:t>http://demo-www.gat.com/</a:t>
            </a:r>
          </a:p>
        </p:txBody>
      </p:sp>
      <p:grpSp>
        <p:nvGrpSpPr>
          <p:cNvPr id="22541" name="Group 41"/>
          <p:cNvGrpSpPr>
            <a:grpSpLocks/>
          </p:cNvGrpSpPr>
          <p:nvPr/>
        </p:nvGrpSpPr>
        <p:grpSpPr bwMode="auto">
          <a:xfrm>
            <a:off x="4916488" y="4206875"/>
            <a:ext cx="2444750" cy="293688"/>
            <a:chOff x="2478" y="3698"/>
            <a:chExt cx="1231" cy="259"/>
          </a:xfrm>
        </p:grpSpPr>
        <p:sp>
          <p:nvSpPr>
            <p:cNvPr id="22542" name="Rectangle 39"/>
            <p:cNvSpPr>
              <a:spLocks noChangeArrowheads="1"/>
            </p:cNvSpPr>
            <p:nvPr/>
          </p:nvSpPr>
          <p:spPr bwMode="auto">
            <a:xfrm>
              <a:off x="2478" y="3698"/>
              <a:ext cx="978"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530" tIns="46515" rIns="91530" bIns="46515">
              <a:spAutoFit/>
            </a:bodyPr>
            <a:lstStyle/>
            <a:p>
              <a:pPr defTabSz="917575" eaLnBrk="0" hangingPunct="0">
                <a:spcBef>
                  <a:spcPct val="0"/>
                </a:spcBef>
                <a:buClrTx/>
                <a:buSzTx/>
                <a:buFontTx/>
                <a:buNone/>
              </a:pPr>
              <a:r>
                <a:rPr lang="en-US" sz="1300">
                  <a:solidFill>
                    <a:srgbClr val="00279F"/>
                  </a:solidFill>
                  <a:latin typeface="New York" charset="0"/>
                </a:rPr>
                <a:t>Cartoon of a plasma</a:t>
              </a:r>
            </a:p>
          </p:txBody>
        </p:sp>
        <p:sp>
          <p:nvSpPr>
            <p:cNvPr id="22543" name="Line 40"/>
            <p:cNvSpPr>
              <a:spLocks noChangeShapeType="1"/>
            </p:cNvSpPr>
            <p:nvPr/>
          </p:nvSpPr>
          <p:spPr bwMode="auto">
            <a:xfrm>
              <a:off x="2545" y="3843"/>
              <a:ext cx="1164" cy="0"/>
            </a:xfrm>
            <a:prstGeom prst="line">
              <a:avLst/>
            </a:prstGeom>
            <a:noFill/>
            <a:ln w="12700">
              <a:solidFill>
                <a:srgbClr val="00279F"/>
              </a:solidFill>
              <a:round/>
              <a:headEnd/>
              <a:tailEnd/>
            </a:ln>
            <a:extLst>
              <a:ext uri="{909E8E84-426E-40dd-AFC4-6F175D3DCCD1}">
                <a14:hiddenFill xmlns:a14="http://schemas.microsoft.com/office/drawing/2010/main" xmlns="">
                  <a:noFill/>
                </a14:hiddenFill>
              </a:ext>
            </a:extLst>
          </p:spPr>
          <p:txBody>
            <a:bodyPr wrap="none" lIns="91530" tIns="46515" rIns="91530" bIns="46515">
              <a:spAutoFit/>
            </a:bodyPr>
            <a:lstStyle/>
            <a:p>
              <a:endParaRPr lang="en-US"/>
            </a:p>
          </p:txBody>
        </p:sp>
      </p:gr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When you heat a gas it will expand.  This is also true for plasma.</a:t>
            </a:r>
          </a:p>
          <a:p>
            <a:endParaRPr lang="en-US">
              <a:ea typeface="ＭＳ Ｐゴシック" charset="0"/>
              <a:cs typeface="ＭＳ Ｐゴシック" charset="0"/>
            </a:endParaRPr>
          </a:p>
          <a:p>
            <a:r>
              <a:rPr lang="en-US">
                <a:ea typeface="ＭＳ Ｐゴシック" charset="0"/>
                <a:cs typeface="ＭＳ Ｐゴシック" charset="0"/>
              </a:rPr>
              <a:t>The sun is extremely massive and the gravitational forces are large enough to confine the expansion energy from nuclear fusion heating.</a:t>
            </a:r>
          </a:p>
          <a:p>
            <a:endParaRPr lang="en-US">
              <a:ea typeface="ＭＳ Ｐゴシック" charset="0"/>
              <a:cs typeface="ＭＳ Ｐゴシック" charset="0"/>
            </a:endParaRPr>
          </a:p>
          <a:p>
            <a:r>
              <a:rPr lang="en-US">
                <a:ea typeface="ＭＳ Ｐゴシック" charset="0"/>
                <a:cs typeface="ＭＳ Ｐゴシック" charset="0"/>
              </a:rPr>
              <a:t>On Earth, two methods have been tried to confine hot plasmas:</a:t>
            </a:r>
          </a:p>
          <a:p>
            <a:endParaRPr lang="en-US">
              <a:ea typeface="ＭＳ Ｐゴシック" charset="0"/>
              <a:cs typeface="ＭＳ Ｐゴシック" charset="0"/>
            </a:endParaRPr>
          </a:p>
          <a:p>
            <a:r>
              <a:rPr lang="en-US">
                <a:ea typeface="ＭＳ Ｐゴシック" charset="0"/>
                <a:cs typeface="ＭＳ Ｐゴシック" charset="0"/>
              </a:rPr>
              <a:t>1) Charged particles are confined with magnetic fields in magnetic     fusion energy experiments.</a:t>
            </a:r>
          </a:p>
          <a:p>
            <a:endParaRPr lang="en-US">
              <a:ea typeface="ＭＳ Ｐゴシック" charset="0"/>
              <a:cs typeface="ＭＳ Ｐゴシック" charset="0"/>
            </a:endParaRPr>
          </a:p>
          <a:p>
            <a:r>
              <a:rPr lang="en-US">
                <a:ea typeface="ＭＳ Ｐゴシック" charset="0"/>
                <a:cs typeface="ＭＳ Ｐゴシック" charset="0"/>
              </a:rPr>
              <a:t>2) In inertial confinement, a small, dense plasma is created by bombarding a pellet with lasers.</a:t>
            </a:r>
          </a:p>
        </p:txBody>
      </p:sp>
      <p:sp>
        <p:nvSpPr>
          <p:cNvPr id="24578"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4075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53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152400"/>
            <a:ext cx="20383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59626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11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96200" cy="762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481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10100" y="1600200"/>
            <a:ext cx="3848100" cy="4495800"/>
          </a:xfrm>
        </p:spPr>
        <p:txBody>
          <a:bodyPr/>
          <a:lstStyle/>
          <a:p>
            <a:pPr lvl="0"/>
            <a:endParaRPr lang="en-US" noProof="0"/>
          </a:p>
        </p:txBody>
      </p:sp>
    </p:spTree>
    <p:extLst>
      <p:ext uri="{BB962C8B-B14F-4D97-AF65-F5344CB8AC3E}">
        <p14:creationId xmlns:p14="http://schemas.microsoft.com/office/powerpoint/2010/main" val="172980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789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0067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002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01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175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571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9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1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516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375400"/>
            <a:ext cx="8991600" cy="482600"/>
          </a:xfrm>
          <a:prstGeom prst="rect">
            <a:avLst/>
          </a:prstGeom>
          <a:solidFill>
            <a:srgbClr val="0041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spcBef>
                <a:spcPct val="0"/>
              </a:spcBef>
              <a:buClrTx/>
              <a:buSzTx/>
              <a:buFontTx/>
              <a:buNone/>
            </a:pPr>
            <a:endParaRPr lang="en-US" sz="1800">
              <a:solidFill>
                <a:schemeClr val="tx1"/>
              </a:solidFill>
              <a:latin typeface="Arial" charset="0"/>
            </a:endParaRPr>
          </a:p>
        </p:txBody>
      </p:sp>
      <p:pic>
        <p:nvPicPr>
          <p:cNvPr id="1027" name="Picture 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0"/>
            <a:ext cx="9144000"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304800" y="152400"/>
            <a:ext cx="7696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609600" y="1600200"/>
            <a:ext cx="7848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ChangeArrowheads="1"/>
          </p:cNvSpPr>
          <p:nvPr/>
        </p:nvSpPr>
        <p:spPr bwMode="auto">
          <a:xfrm>
            <a:off x="0" y="6096000"/>
            <a:ext cx="9144000" cy="762000"/>
          </a:xfrm>
          <a:prstGeom prst="rect">
            <a:avLst/>
          </a:prstGeom>
          <a:solidFill>
            <a:srgbClr val="0041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sz="1800">
              <a:solidFill>
                <a:schemeClr val="tx1"/>
              </a:solidFill>
              <a:latin typeface="Arial" charset="0"/>
            </a:endParaRPr>
          </a:p>
        </p:txBody>
      </p:sp>
      <p:pic>
        <p:nvPicPr>
          <p:cNvPr id="1031" name="Picture 7"/>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010400" y="6364288"/>
            <a:ext cx="1782763" cy="26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304800" y="6130925"/>
            <a:ext cx="121920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9"/>
          <p:cNvSpPr txBox="1">
            <a:spLocks noChangeArrowheads="1"/>
          </p:cNvSpPr>
          <p:nvPr/>
        </p:nvSpPr>
        <p:spPr bwMode="auto">
          <a:xfrm>
            <a:off x="8362950" y="6662738"/>
            <a:ext cx="576263" cy="244475"/>
          </a:xfrm>
          <a:prstGeom prst="rect">
            <a:avLst/>
          </a:prstGeom>
          <a:noFill/>
          <a:ln>
            <a:noFill/>
          </a:ln>
        </p:spPr>
        <p:txBody>
          <a:bodyPr wrap="none">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a:spcBef>
                <a:spcPct val="0"/>
              </a:spcBef>
              <a:buClrTx/>
              <a:buSzTx/>
              <a:buFontTx/>
              <a:buNone/>
              <a:defRPr/>
            </a:pPr>
            <a:r>
              <a:rPr lang="en-US" sz="1000">
                <a:solidFill>
                  <a:schemeClr val="bg1"/>
                </a:solidFill>
                <a:latin typeface="N Helvetica Narrow" charset="0"/>
              </a:rPr>
              <a:t>000-07</a:t>
            </a:r>
          </a:p>
        </p:txBody>
      </p:sp>
      <p:sp>
        <p:nvSpPr>
          <p:cNvPr id="1034" name="Rectangle 13"/>
          <p:cNvSpPr>
            <a:spLocks noChangeArrowheads="1"/>
          </p:cNvSpPr>
          <p:nvPr userDrawn="1"/>
        </p:nvSpPr>
        <p:spPr bwMode="auto">
          <a:xfrm>
            <a:off x="0" y="6096000"/>
            <a:ext cx="9144000" cy="762000"/>
          </a:xfrm>
          <a:prstGeom prst="rect">
            <a:avLst/>
          </a:prstGeom>
          <a:solidFill>
            <a:srgbClr val="003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035" name="Picture 15"/>
          <p:cNvPicPr>
            <a:picLocks noChangeAspect="1" noChangeArrowheads="1"/>
          </p:cNvPicPr>
          <p:nvPr userDrawn="1"/>
        </p:nvPicPr>
        <p:blipFill>
          <a:blip r:embed="rId17">
            <a:extLst>
              <a:ext uri="{28A0092B-C50C-407E-A947-70E740481C1C}">
                <a14:useLocalDpi xmlns:a14="http://schemas.microsoft.com/office/drawing/2010/main"/>
              </a:ext>
            </a:extLst>
          </a:blip>
          <a:srcRect/>
          <a:stretch>
            <a:fillRect/>
          </a:stretch>
        </p:blipFill>
        <p:spPr bwMode="auto">
          <a:xfrm>
            <a:off x="7010400" y="6364288"/>
            <a:ext cx="1782763" cy="26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6" name="Picture 16"/>
          <p:cNvPicPr>
            <a:picLocks noChangeAspect="1" noChangeArrowheads="1"/>
          </p:cNvPicPr>
          <p:nvPr userDrawn="1"/>
        </p:nvPicPr>
        <p:blipFill>
          <a:blip r:embed="rId18">
            <a:extLst>
              <a:ext uri="{28A0092B-C50C-407E-A947-70E740481C1C}">
                <a14:useLocalDpi xmlns:a14="http://schemas.microsoft.com/office/drawing/2010/main"/>
              </a:ext>
            </a:extLst>
          </a:blip>
          <a:srcRect/>
          <a:stretch>
            <a:fillRect/>
          </a:stretch>
        </p:blipFill>
        <p:spPr bwMode="auto">
          <a:xfrm>
            <a:off x="304800" y="6129338"/>
            <a:ext cx="121920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eaLnBrk="0" fontAlgn="base" hangingPunct="0">
        <a:spcBef>
          <a:spcPct val="0"/>
        </a:spcBef>
        <a:spcAft>
          <a:spcPct val="0"/>
        </a:spcAft>
        <a:defRPr sz="26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600" b="1">
          <a:solidFill>
            <a:schemeClr val="bg1"/>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2600" b="1">
          <a:solidFill>
            <a:schemeClr val="bg1"/>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2600" b="1">
          <a:solidFill>
            <a:schemeClr val="bg1"/>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2600" b="1">
          <a:solidFill>
            <a:schemeClr val="bg1"/>
          </a:solidFill>
          <a:latin typeface="Century Gothic" charset="0"/>
          <a:ea typeface="ＭＳ Ｐゴシック" charset="-128"/>
          <a:cs typeface="ＭＳ Ｐゴシック" charset="-128"/>
        </a:defRPr>
      </a:lvl5pPr>
      <a:lvl6pPr marL="457200" algn="l" rtl="0" fontAlgn="base">
        <a:spcBef>
          <a:spcPct val="0"/>
        </a:spcBef>
        <a:spcAft>
          <a:spcPct val="0"/>
        </a:spcAft>
        <a:defRPr sz="2600" b="1">
          <a:solidFill>
            <a:schemeClr val="bg1"/>
          </a:solidFill>
          <a:latin typeface="Century Gothic" charset="0"/>
        </a:defRPr>
      </a:lvl6pPr>
      <a:lvl7pPr marL="914400" algn="l" rtl="0" fontAlgn="base">
        <a:spcBef>
          <a:spcPct val="0"/>
        </a:spcBef>
        <a:spcAft>
          <a:spcPct val="0"/>
        </a:spcAft>
        <a:defRPr sz="2600" b="1">
          <a:solidFill>
            <a:schemeClr val="bg1"/>
          </a:solidFill>
          <a:latin typeface="Century Gothic" charset="0"/>
        </a:defRPr>
      </a:lvl7pPr>
      <a:lvl8pPr marL="1371600" algn="l" rtl="0" fontAlgn="base">
        <a:spcBef>
          <a:spcPct val="0"/>
        </a:spcBef>
        <a:spcAft>
          <a:spcPct val="0"/>
        </a:spcAft>
        <a:defRPr sz="2600" b="1">
          <a:solidFill>
            <a:schemeClr val="bg1"/>
          </a:solidFill>
          <a:latin typeface="Century Gothic" charset="0"/>
        </a:defRPr>
      </a:lvl8pPr>
      <a:lvl9pPr marL="1828800" algn="l" rtl="0" fontAlgn="base">
        <a:spcBef>
          <a:spcPct val="0"/>
        </a:spcBef>
        <a:spcAft>
          <a:spcPct val="0"/>
        </a:spcAft>
        <a:defRPr sz="2600" b="1">
          <a:solidFill>
            <a:schemeClr val="bg1"/>
          </a:solidFill>
          <a:latin typeface="Century Gothic" charset="0"/>
        </a:defRPr>
      </a:lvl9pPr>
    </p:titleStyle>
    <p:bodyStyle>
      <a:lvl1pPr marL="342900" indent="-342900" algn="l" rtl="0" eaLnBrk="0" fontAlgn="base" hangingPunct="0">
        <a:spcBef>
          <a:spcPct val="20000"/>
        </a:spcBef>
        <a:spcAft>
          <a:spcPct val="0"/>
        </a:spcAft>
        <a:buClr>
          <a:srgbClr val="0C2D84"/>
        </a:buClr>
        <a:buChar char="•"/>
        <a:defRPr sz="26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C2D84"/>
        </a:buClr>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0C2D84"/>
        </a:buClr>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MP2aV26X-70"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14400"/>
            <a:ext cx="9144000" cy="569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Text Box 3"/>
          <p:cNvSpPr txBox="1">
            <a:spLocks noChangeArrowheads="1"/>
          </p:cNvSpPr>
          <p:nvPr/>
        </p:nvSpPr>
        <p:spPr bwMode="auto">
          <a:xfrm>
            <a:off x="0" y="0"/>
            <a:ext cx="90678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a:spcBef>
                <a:spcPct val="0"/>
              </a:spcBef>
              <a:buClrTx/>
              <a:buSzTx/>
              <a:buFontTx/>
              <a:buNone/>
            </a:pPr>
            <a:r>
              <a:rPr lang="en-US" sz="2600" dirty="0">
                <a:solidFill>
                  <a:schemeClr val="bg1"/>
                </a:solidFill>
                <a:latin typeface="Century Gothic" charset="0"/>
              </a:rPr>
              <a:t>Plasma &amp; Fusion on Earth: merging age-old natural phenomena  into your present and future</a:t>
            </a:r>
          </a:p>
        </p:txBody>
      </p:sp>
      <p:sp>
        <p:nvSpPr>
          <p:cNvPr id="4099" name="Rectangle 4"/>
          <p:cNvSpPr>
            <a:spLocks noChangeArrowheads="1"/>
          </p:cNvSpPr>
          <p:nvPr/>
        </p:nvSpPr>
        <p:spPr bwMode="auto">
          <a:xfrm>
            <a:off x="0" y="6096000"/>
            <a:ext cx="9144000" cy="762000"/>
          </a:xfrm>
          <a:prstGeom prst="rect">
            <a:avLst/>
          </a:prstGeom>
          <a:solidFill>
            <a:srgbClr val="003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00" name="Text Box 5"/>
          <p:cNvSpPr txBox="1">
            <a:spLocks noChangeArrowheads="1"/>
          </p:cNvSpPr>
          <p:nvPr/>
        </p:nvSpPr>
        <p:spPr bwMode="auto">
          <a:xfrm>
            <a:off x="381000" y="1447800"/>
            <a:ext cx="7389813" cy="4585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a:spcBef>
                <a:spcPct val="0"/>
              </a:spcBef>
              <a:buClrTx/>
              <a:buSzTx/>
              <a:buFontTx/>
              <a:buNone/>
            </a:pPr>
            <a:endParaRPr lang="en-US" sz="2000" b="1" dirty="0">
              <a:solidFill>
                <a:schemeClr val="tx1"/>
              </a:solidFill>
              <a:latin typeface="Century Gothic" charset="0"/>
            </a:endParaRPr>
          </a:p>
          <a:p>
            <a:pPr>
              <a:spcBef>
                <a:spcPct val="0"/>
              </a:spcBef>
              <a:buClrTx/>
              <a:buSzTx/>
              <a:buFontTx/>
              <a:buNone/>
            </a:pPr>
            <a:endParaRPr lang="en-US" sz="2000" b="1" dirty="0">
              <a:solidFill>
                <a:schemeClr val="tx1"/>
              </a:solidFill>
              <a:latin typeface="Century Gothic" charset="0"/>
            </a:endParaRPr>
          </a:p>
          <a:p>
            <a:pPr>
              <a:spcBef>
                <a:spcPct val="0"/>
              </a:spcBef>
              <a:buClrTx/>
              <a:buSzTx/>
              <a:buFontTx/>
              <a:buNone/>
            </a:pPr>
            <a:endParaRPr lang="en-US" sz="2000" b="1" dirty="0">
              <a:solidFill>
                <a:schemeClr val="tx1"/>
              </a:solidFill>
              <a:latin typeface="Century Gothic" charset="0"/>
            </a:endParaRPr>
          </a:p>
          <a:p>
            <a:pPr>
              <a:spcBef>
                <a:spcPct val="0"/>
              </a:spcBef>
              <a:buClrTx/>
              <a:buSzTx/>
              <a:buFontTx/>
              <a:buNone/>
            </a:pPr>
            <a:r>
              <a:rPr lang="en-US" sz="2000" b="1" dirty="0">
                <a:solidFill>
                  <a:schemeClr val="bg2"/>
                </a:solidFill>
                <a:latin typeface="Century Gothic" charset="0"/>
              </a:rPr>
              <a:t>Presented by</a:t>
            </a:r>
            <a:br>
              <a:rPr lang="en-US" sz="2000" b="1" dirty="0">
                <a:solidFill>
                  <a:schemeClr val="bg2"/>
                </a:solidFill>
                <a:latin typeface="Century Gothic" charset="0"/>
              </a:rPr>
            </a:br>
            <a:r>
              <a:rPr lang="en-US" sz="2000" b="1" dirty="0">
                <a:solidFill>
                  <a:schemeClr val="bg2"/>
                </a:solidFill>
                <a:latin typeface="Century Gothic" charset="0"/>
              </a:rPr>
              <a:t>Rick Lee</a:t>
            </a:r>
          </a:p>
          <a:p>
            <a:pPr>
              <a:spcBef>
                <a:spcPct val="0"/>
              </a:spcBef>
              <a:buClrTx/>
              <a:buSzTx/>
              <a:buFontTx/>
              <a:buNone/>
            </a:pPr>
            <a:r>
              <a:rPr lang="en-US" sz="2000" b="1" dirty="0">
                <a:solidFill>
                  <a:schemeClr val="bg2"/>
                </a:solidFill>
                <a:latin typeface="Century Gothic" charset="0"/>
              </a:rPr>
              <a:t>Chief Operator, DIII-D Operations</a:t>
            </a:r>
          </a:p>
          <a:p>
            <a:pPr>
              <a:spcBef>
                <a:spcPct val="0"/>
              </a:spcBef>
              <a:buClrTx/>
              <a:buSzTx/>
              <a:buFontTx/>
              <a:buNone/>
            </a:pPr>
            <a:r>
              <a:rPr lang="en-US" sz="2000" b="1" dirty="0">
                <a:solidFill>
                  <a:schemeClr val="bg2"/>
                </a:solidFill>
                <a:latin typeface="Century Gothic" charset="0"/>
              </a:rPr>
              <a:t>Manager, Energy/Fusion Outreach Program</a:t>
            </a:r>
          </a:p>
          <a:p>
            <a:pPr>
              <a:spcBef>
                <a:spcPct val="0"/>
              </a:spcBef>
              <a:buClrTx/>
              <a:buSzTx/>
              <a:buFontTx/>
              <a:buNone/>
            </a:pPr>
            <a:r>
              <a:rPr lang="en-US" sz="2000" b="1" dirty="0">
                <a:solidFill>
                  <a:schemeClr val="bg2"/>
                </a:solidFill>
                <a:latin typeface="Century Gothic" charset="0"/>
              </a:rPr>
              <a:t>General Atomics</a:t>
            </a:r>
          </a:p>
          <a:p>
            <a:pPr>
              <a:spcBef>
                <a:spcPct val="0"/>
              </a:spcBef>
              <a:buClrTx/>
              <a:buSzTx/>
              <a:buFontTx/>
              <a:buNone/>
            </a:pPr>
            <a:r>
              <a:rPr lang="en-US" sz="2000" b="1" dirty="0">
                <a:solidFill>
                  <a:schemeClr val="bg2"/>
                </a:solidFill>
                <a:latin typeface="Century Gothic" charset="0"/>
              </a:rPr>
              <a:t>San Diego, CA</a:t>
            </a:r>
          </a:p>
          <a:p>
            <a:pPr>
              <a:spcBef>
                <a:spcPct val="0"/>
              </a:spcBef>
              <a:buClrTx/>
              <a:buSzTx/>
              <a:buFontTx/>
              <a:buNone/>
            </a:pPr>
            <a:endParaRPr lang="en-US" sz="2000" b="1" dirty="0">
              <a:solidFill>
                <a:schemeClr val="bg2"/>
              </a:solidFill>
              <a:latin typeface="Century Gothic" charset="0"/>
            </a:endParaRPr>
          </a:p>
          <a:p>
            <a:pPr marL="228600" indent="-228600">
              <a:spcBef>
                <a:spcPct val="0"/>
              </a:spcBef>
              <a:buClrTx/>
              <a:buSzTx/>
              <a:buFontTx/>
              <a:buAutoNum type="arabicPeriod"/>
            </a:pPr>
            <a:r>
              <a:rPr lang="en-US" sz="1200" b="1" i="1" dirty="0">
                <a:solidFill>
                  <a:srgbClr val="000000"/>
                </a:solidFill>
                <a:effectLst/>
                <a:latin typeface="Open Sans" panose="020F0502020204030204" pitchFamily="34" charset="0"/>
              </a:rPr>
              <a:t>“Tell me and I forget. Teach me and I remember. Involve me and I learn.” – Benjamin Franklin</a:t>
            </a:r>
          </a:p>
          <a:p>
            <a:pPr>
              <a:spcBef>
                <a:spcPct val="0"/>
              </a:spcBef>
              <a:buClrTx/>
              <a:buSzTx/>
              <a:buNone/>
            </a:pPr>
            <a:r>
              <a:rPr lang="en-US" sz="1200" b="1" i="1" dirty="0">
                <a:solidFill>
                  <a:srgbClr val="000000"/>
                </a:solidFill>
                <a:effectLst/>
                <a:latin typeface="Roboto" panose="02000000000000000000" pitchFamily="2" charset="0"/>
              </a:rPr>
              <a:t>2.  “We are all born ignorant, but one must work hard to remain stupid.” – Benjamin Franklin</a:t>
            </a:r>
            <a:endParaRPr lang="en-US" sz="2000" b="1" i="1" dirty="0">
              <a:solidFill>
                <a:schemeClr val="bg2"/>
              </a:solidFill>
              <a:latin typeface="Century Gothic" charset="0"/>
            </a:endParaRPr>
          </a:p>
          <a:p>
            <a:pPr>
              <a:spcBef>
                <a:spcPct val="0"/>
              </a:spcBef>
              <a:buClrTx/>
              <a:buSzTx/>
              <a:buFontTx/>
              <a:buNone/>
            </a:pPr>
            <a:endParaRPr lang="en-US" sz="2000" b="1" dirty="0">
              <a:solidFill>
                <a:schemeClr val="bg2"/>
              </a:solidFill>
              <a:latin typeface="Century Gothic" charset="0"/>
            </a:endParaRPr>
          </a:p>
          <a:p>
            <a:pPr>
              <a:spcBef>
                <a:spcPct val="0"/>
              </a:spcBef>
              <a:buClrTx/>
              <a:buSzTx/>
              <a:buFontTx/>
              <a:buNone/>
            </a:pPr>
            <a:endParaRPr lang="en-US" sz="2400" b="1" dirty="0">
              <a:solidFill>
                <a:schemeClr val="tx1"/>
              </a:solidFill>
              <a:latin typeface="Century Gothic" charset="0"/>
            </a:endParaRPr>
          </a:p>
          <a:p>
            <a:pPr>
              <a:spcBef>
                <a:spcPct val="0"/>
              </a:spcBef>
              <a:buClrTx/>
              <a:buSzTx/>
              <a:buFontTx/>
              <a:buNone/>
            </a:pPr>
            <a:r>
              <a:rPr lang="en-US" sz="2400" b="1" dirty="0" err="1">
                <a:solidFill>
                  <a:schemeClr val="tx1"/>
                </a:solidFill>
                <a:latin typeface="Century Gothic" charset="0"/>
              </a:rPr>
              <a:t>rick.lee@gat.com</a:t>
            </a:r>
            <a:endParaRPr lang="en-US" sz="2400" b="1" dirty="0">
              <a:solidFill>
                <a:schemeClr val="tx1"/>
              </a:solidFill>
              <a:latin typeface="Century Gothic" charset="0"/>
            </a:endParaRPr>
          </a:p>
        </p:txBody>
      </p:sp>
      <p:pic>
        <p:nvPicPr>
          <p:cNvPr id="4101"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0400" y="6364288"/>
            <a:ext cx="1782763" cy="26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 y="6129338"/>
            <a:ext cx="121920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28600" y="76200"/>
            <a:ext cx="8610600" cy="762000"/>
          </a:xfrm>
        </p:spPr>
        <p:txBody>
          <a:bodyPr/>
          <a:lstStyle/>
          <a:p>
            <a:pPr eaLnBrk="1" hangingPunct="1"/>
            <a:r>
              <a:rPr lang="en-US" b="0" dirty="0">
                <a:latin typeface="Century Gothic" charset="0"/>
                <a:ea typeface="ＭＳ Ｐゴシック" charset="0"/>
                <a:cs typeface="ＭＳ Ｐゴシック" charset="0"/>
              </a:rPr>
              <a:t>Electric and Magnetic Fields Influence the Motion of charged Particles</a:t>
            </a:r>
            <a:endParaRPr lang="en-US" b="0" u="sng" dirty="0">
              <a:solidFill>
                <a:schemeClr val="tx1"/>
              </a:solidFill>
              <a:latin typeface="Century Gothic" charset="0"/>
              <a:ea typeface="ＭＳ Ｐゴシック" charset="0"/>
              <a:cs typeface="ＭＳ Ｐゴシック" charset="0"/>
            </a:endParaRPr>
          </a:p>
        </p:txBody>
      </p:sp>
      <p:sp>
        <p:nvSpPr>
          <p:cNvPr id="25602" name="Rectangle 3"/>
          <p:cNvSpPr>
            <a:spLocks noGrp="1" noChangeArrowheads="1"/>
          </p:cNvSpPr>
          <p:nvPr>
            <p:ph type="body" idx="1"/>
          </p:nvPr>
        </p:nvSpPr>
        <p:spPr>
          <a:xfrm>
            <a:off x="0" y="990600"/>
            <a:ext cx="5867400" cy="4114800"/>
          </a:xfrm>
        </p:spPr>
        <p:txBody>
          <a:bodyPr/>
          <a:lstStyle/>
          <a:p>
            <a:pPr eaLnBrk="1" hangingPunct="1"/>
            <a:r>
              <a:rPr lang="en-US" sz="2200" b="0" dirty="0">
                <a:latin typeface="Century Gothic" charset="0"/>
                <a:ea typeface="ＭＳ Ｐゴシック" charset="0"/>
                <a:cs typeface="ＭＳ Ｐゴシック" charset="0"/>
              </a:rPr>
              <a:t>Electron beam apparatus</a:t>
            </a:r>
          </a:p>
          <a:p>
            <a:pPr lvl="1" eaLnBrk="1" hangingPunct="1"/>
            <a:r>
              <a:rPr lang="en-US" sz="1800" dirty="0">
                <a:latin typeface="Century Gothic" charset="0"/>
                <a:ea typeface="ＭＳ Ｐゴシック" charset="0"/>
              </a:rPr>
              <a:t>evacuated bulb with some He gas</a:t>
            </a:r>
          </a:p>
          <a:p>
            <a:pPr lvl="1" eaLnBrk="1" hangingPunct="1"/>
            <a:r>
              <a:rPr lang="en-US" sz="1800" dirty="0">
                <a:latin typeface="Century Gothic" charset="0"/>
                <a:ea typeface="ＭＳ Ｐゴシック" charset="0"/>
              </a:rPr>
              <a:t>e- beam</a:t>
            </a:r>
          </a:p>
          <a:p>
            <a:pPr lvl="1" eaLnBrk="1" hangingPunct="1"/>
            <a:r>
              <a:rPr lang="en-US" sz="1800" dirty="0">
                <a:latin typeface="Century Gothic" charset="0"/>
                <a:ea typeface="ＭＳ Ｐゴシック" charset="0"/>
              </a:rPr>
              <a:t>may use electromagnets or permanent magnet</a:t>
            </a:r>
          </a:p>
          <a:p>
            <a:pPr lvl="1" eaLnBrk="1" hangingPunct="1"/>
            <a:r>
              <a:rPr lang="en-US" sz="1800" b="0" dirty="0">
                <a:latin typeface="Century Gothic" charset="0"/>
                <a:ea typeface="ＭＳ Ｐゴシック" charset="0"/>
              </a:rPr>
              <a:t>electric field, </a:t>
            </a:r>
            <a:r>
              <a:rPr lang="en-US" sz="1800" b="1" dirty="0">
                <a:latin typeface="Century Gothic" charset="0"/>
                <a:ea typeface="ＭＳ Ｐゴシック" charset="0"/>
              </a:rPr>
              <a:t>E</a:t>
            </a:r>
            <a:r>
              <a:rPr lang="en-US" sz="1800" b="0" dirty="0">
                <a:latin typeface="Century Gothic" charset="0"/>
                <a:ea typeface="ＭＳ Ｐゴシック" charset="0"/>
              </a:rPr>
              <a:t>, between small plates</a:t>
            </a:r>
          </a:p>
          <a:p>
            <a:pPr eaLnBrk="1" hangingPunct="1"/>
            <a:r>
              <a:rPr lang="en-US" sz="2000" b="0" dirty="0">
                <a:latin typeface="Century Gothic" charset="0"/>
                <a:ea typeface="ＭＳ Ｐゴシック" charset="0"/>
              </a:rPr>
              <a:t>E field force: </a:t>
            </a:r>
            <a:r>
              <a:rPr lang="en-US" sz="2000" dirty="0">
                <a:latin typeface="Century Gothic" charset="0"/>
                <a:ea typeface="ＭＳ Ｐゴシック" charset="0"/>
              </a:rPr>
              <a:t>F</a:t>
            </a:r>
            <a:r>
              <a:rPr lang="en-US" sz="2000" baseline="-25000" dirty="0">
                <a:latin typeface="Century Gothic" charset="0"/>
                <a:ea typeface="ＭＳ Ｐゴシック" charset="0"/>
              </a:rPr>
              <a:t>E</a:t>
            </a:r>
            <a:r>
              <a:rPr lang="en-US" sz="2000" b="0" dirty="0">
                <a:latin typeface="Century Gothic" charset="0"/>
                <a:ea typeface="ＭＳ Ｐゴシック" charset="0"/>
              </a:rPr>
              <a:t> = </a:t>
            </a:r>
            <a:r>
              <a:rPr lang="en-US" sz="2000" b="0" dirty="0" err="1">
                <a:latin typeface="Century Gothic" charset="0"/>
                <a:ea typeface="ＭＳ Ｐゴシック" charset="0"/>
              </a:rPr>
              <a:t>q</a:t>
            </a:r>
            <a:r>
              <a:rPr lang="en-US" sz="2000" dirty="0" err="1">
                <a:latin typeface="Century Gothic" charset="0"/>
                <a:ea typeface="ＭＳ Ｐゴシック" charset="0"/>
              </a:rPr>
              <a:t>E</a:t>
            </a:r>
            <a:r>
              <a:rPr lang="en-US" sz="2000" b="0" dirty="0">
                <a:latin typeface="Century Gothic" charset="0"/>
                <a:ea typeface="ＭＳ Ｐゴシック" charset="0"/>
              </a:rPr>
              <a:t> (q is charge)</a:t>
            </a:r>
          </a:p>
          <a:p>
            <a:pPr lvl="1" eaLnBrk="1" hangingPunct="1"/>
            <a:r>
              <a:rPr lang="en-US" sz="1800" dirty="0">
                <a:latin typeface="Century Gothic" charset="0"/>
                <a:ea typeface="ＭＳ Ｐゴシック" charset="0"/>
              </a:rPr>
              <a:t>Causes </a:t>
            </a:r>
            <a:r>
              <a:rPr lang="en-US" sz="1800" dirty="0">
                <a:solidFill>
                  <a:srgbClr val="FF0000"/>
                </a:solidFill>
                <a:latin typeface="Century Gothic" charset="0"/>
                <a:ea typeface="ＭＳ Ｐゴシック" charset="0"/>
              </a:rPr>
              <a:t>straight-line</a:t>
            </a:r>
            <a:r>
              <a:rPr lang="en-US" sz="1800" dirty="0">
                <a:latin typeface="Century Gothic" charset="0"/>
                <a:ea typeface="ＭＳ Ｐゴシック" charset="0"/>
              </a:rPr>
              <a:t> motion</a:t>
            </a:r>
            <a:endParaRPr lang="en-US" sz="2000" dirty="0">
              <a:latin typeface="Century Gothic" charset="0"/>
              <a:ea typeface="ＭＳ Ｐゴシック" charset="0"/>
            </a:endParaRPr>
          </a:p>
          <a:p>
            <a:pPr eaLnBrk="1" hangingPunct="1"/>
            <a:r>
              <a:rPr lang="en-US" sz="2200" b="0" dirty="0">
                <a:latin typeface="Century Gothic" charset="0"/>
                <a:ea typeface="ＭＳ Ｐゴシック" charset="0"/>
                <a:cs typeface="ＭＳ Ｐゴシック" charset="0"/>
              </a:rPr>
              <a:t>Magnetic fields have an effect on </a:t>
            </a:r>
            <a:r>
              <a:rPr lang="en-US" sz="2200" dirty="0">
                <a:latin typeface="Century Gothic" charset="0"/>
                <a:ea typeface="ＭＳ Ｐゴシック" charset="0"/>
                <a:cs typeface="ＭＳ Ｐゴシック" charset="0"/>
              </a:rPr>
              <a:t>moving &amp; charged </a:t>
            </a:r>
            <a:r>
              <a:rPr lang="en-US" sz="2200" b="0" dirty="0">
                <a:latin typeface="Century Gothic" charset="0"/>
                <a:ea typeface="ＭＳ Ｐゴシック" charset="0"/>
                <a:cs typeface="ＭＳ Ｐゴシック" charset="0"/>
              </a:rPr>
              <a:t>particles</a:t>
            </a:r>
          </a:p>
          <a:p>
            <a:pPr lvl="1" eaLnBrk="1" hangingPunct="1"/>
            <a:r>
              <a:rPr lang="en-US" sz="2000" b="1" dirty="0">
                <a:latin typeface="Century Gothic" charset="0"/>
                <a:ea typeface="ＭＳ Ｐゴシック" charset="0"/>
                <a:cs typeface="ＭＳ Ｐゴシック" charset="0"/>
              </a:rPr>
              <a:t>F</a:t>
            </a:r>
            <a:r>
              <a:rPr lang="en-US" sz="2000" b="1" baseline="-25000" dirty="0">
                <a:latin typeface="Century Gothic" charset="0"/>
                <a:ea typeface="ＭＳ Ｐゴシック" charset="0"/>
                <a:cs typeface="ＭＳ Ｐゴシック" charset="0"/>
              </a:rPr>
              <a:t>B</a:t>
            </a:r>
            <a:r>
              <a:rPr lang="en-US" sz="2000" b="0" dirty="0">
                <a:latin typeface="Century Gothic" charset="0"/>
                <a:ea typeface="ＭＳ Ｐゴシック" charset="0"/>
                <a:cs typeface="ＭＳ Ｐゴシック" charset="0"/>
              </a:rPr>
              <a:t> = q(</a:t>
            </a:r>
            <a:r>
              <a:rPr lang="en-US" sz="2000" b="1" dirty="0">
                <a:latin typeface="Century Gothic" charset="0"/>
                <a:ea typeface="ＭＳ Ｐゴシック" charset="0"/>
                <a:cs typeface="ＭＳ Ｐゴシック" charset="0"/>
              </a:rPr>
              <a:t>v</a:t>
            </a:r>
            <a:r>
              <a:rPr lang="en-US" sz="2000" b="0" dirty="0">
                <a:latin typeface="Century Gothic" charset="0"/>
                <a:ea typeface="ＭＳ Ｐゴシック" charset="0"/>
                <a:cs typeface="ＭＳ Ｐゴシック" charset="0"/>
              </a:rPr>
              <a:t> x </a:t>
            </a:r>
            <a:r>
              <a:rPr lang="en-US" sz="2000" b="1" dirty="0">
                <a:latin typeface="Century Gothic" charset="0"/>
                <a:ea typeface="ＭＳ Ｐゴシック" charset="0"/>
                <a:cs typeface="ＭＳ Ｐゴシック" charset="0"/>
              </a:rPr>
              <a:t>B</a:t>
            </a:r>
            <a:r>
              <a:rPr lang="en-US" sz="2000" b="0" dirty="0">
                <a:latin typeface="Century Gothic" charset="0"/>
                <a:ea typeface="ＭＳ Ｐゴシック" charset="0"/>
                <a:cs typeface="ＭＳ Ｐゴシック" charset="0"/>
              </a:rPr>
              <a:t>) causes </a:t>
            </a:r>
            <a:r>
              <a:rPr lang="en-US" sz="2000" b="0" dirty="0">
                <a:solidFill>
                  <a:srgbClr val="FF0000"/>
                </a:solidFill>
                <a:latin typeface="Century Gothic" charset="0"/>
                <a:ea typeface="ＭＳ Ｐゴシック" charset="0"/>
                <a:cs typeface="ＭＳ Ｐゴシック" charset="0"/>
              </a:rPr>
              <a:t>circular</a:t>
            </a:r>
            <a:r>
              <a:rPr lang="en-US" sz="2000" b="0" dirty="0">
                <a:latin typeface="Century Gothic" charset="0"/>
                <a:ea typeface="ＭＳ Ｐゴシック" charset="0"/>
                <a:cs typeface="ＭＳ Ｐゴシック" charset="0"/>
              </a:rPr>
              <a:t> motion</a:t>
            </a:r>
          </a:p>
          <a:p>
            <a:pPr eaLnBrk="1" hangingPunct="1"/>
            <a:r>
              <a:rPr lang="en-US" sz="2200" dirty="0">
                <a:latin typeface="Century Gothic" charset="0"/>
                <a:ea typeface="ＭＳ Ｐゴシック" charset="0"/>
                <a:cs typeface="ＭＳ Ｐゴシック" charset="0"/>
              </a:rPr>
              <a:t>F</a:t>
            </a:r>
            <a:r>
              <a:rPr lang="en-US" sz="2200" baseline="-25000" dirty="0">
                <a:latin typeface="Century Gothic" charset="0"/>
                <a:ea typeface="ＭＳ Ｐゴシック" charset="0"/>
                <a:cs typeface="ＭＳ Ｐゴシック" charset="0"/>
              </a:rPr>
              <a:t>E,B</a:t>
            </a:r>
            <a:r>
              <a:rPr lang="en-US" sz="2200" b="0" dirty="0">
                <a:latin typeface="Century Gothic" charset="0"/>
                <a:ea typeface="ＭＳ Ｐゴシック" charset="0"/>
                <a:cs typeface="ＭＳ Ｐゴシック" charset="0"/>
              </a:rPr>
              <a:t> = q(</a:t>
            </a:r>
            <a:r>
              <a:rPr lang="en-US" sz="2200" dirty="0">
                <a:latin typeface="Century Gothic" charset="0"/>
                <a:ea typeface="ＭＳ Ｐゴシック" charset="0"/>
                <a:cs typeface="ＭＳ Ｐゴシック" charset="0"/>
              </a:rPr>
              <a:t>E</a:t>
            </a:r>
            <a:r>
              <a:rPr lang="en-US" sz="2200" b="0" dirty="0">
                <a:latin typeface="Century Gothic" charset="0"/>
                <a:ea typeface="ＭＳ Ｐゴシック" charset="0"/>
                <a:cs typeface="ＭＳ Ｐゴシック" charset="0"/>
              </a:rPr>
              <a:t> + </a:t>
            </a:r>
            <a:r>
              <a:rPr lang="en-US" sz="2200" dirty="0">
                <a:latin typeface="Century Gothic" charset="0"/>
                <a:ea typeface="ＭＳ Ｐゴシック" charset="0"/>
                <a:cs typeface="ＭＳ Ｐゴシック" charset="0"/>
              </a:rPr>
              <a:t>v</a:t>
            </a:r>
            <a:r>
              <a:rPr lang="en-US" sz="2200" b="0" dirty="0">
                <a:latin typeface="Century Gothic" charset="0"/>
                <a:ea typeface="ＭＳ Ｐゴシック" charset="0"/>
                <a:cs typeface="ＭＳ Ｐゴシック" charset="0"/>
              </a:rPr>
              <a:t> x </a:t>
            </a:r>
            <a:r>
              <a:rPr lang="en-US" sz="2200" dirty="0">
                <a:latin typeface="Century Gothic" charset="0"/>
                <a:ea typeface="ＭＳ Ｐゴシック" charset="0"/>
                <a:cs typeface="ＭＳ Ｐゴシック" charset="0"/>
              </a:rPr>
              <a:t>B</a:t>
            </a:r>
            <a:r>
              <a:rPr lang="en-US" sz="2200" b="0" dirty="0">
                <a:latin typeface="Century Gothic" charset="0"/>
                <a:ea typeface="ＭＳ Ｐゴシック" charset="0"/>
                <a:cs typeface="ＭＳ Ｐゴシック" charset="0"/>
              </a:rPr>
              <a:t>). </a:t>
            </a:r>
          </a:p>
          <a:p>
            <a:pPr lvl="1" eaLnBrk="1" hangingPunct="1"/>
            <a:r>
              <a:rPr lang="en-US" sz="2000" b="0" dirty="0">
                <a:latin typeface="Century Gothic" charset="0"/>
                <a:ea typeface="ＭＳ Ｐゴシック" charset="0"/>
                <a:cs typeface="ＭＳ Ｐゴシック" charset="0"/>
              </a:rPr>
              <a:t>What type of motion results?  </a:t>
            </a:r>
          </a:p>
          <a:p>
            <a:pPr lvl="1" eaLnBrk="1" hangingPunct="1"/>
            <a:r>
              <a:rPr lang="en-US" sz="2000" b="0" dirty="0">
                <a:latin typeface="Century Gothic" charset="0"/>
                <a:ea typeface="ＭＳ Ｐゴシック" charset="0"/>
                <a:cs typeface="ＭＳ Ｐゴシック" charset="0"/>
              </a:rPr>
              <a:t>(Line + circle = spiral ! )</a:t>
            </a:r>
            <a:endParaRPr lang="en-US" sz="2000" dirty="0">
              <a:latin typeface="Century Gothic" charset="0"/>
              <a:ea typeface="ＭＳ Ｐゴシック" charset="0"/>
              <a:cs typeface="ＭＳ Ｐゴシック" charset="0"/>
            </a:endParaRPr>
          </a:p>
        </p:txBody>
      </p:sp>
      <p:pic>
        <p:nvPicPr>
          <p:cNvPr id="3" name="Picture 2">
            <a:extLst>
              <a:ext uri="{FF2B5EF4-FFF2-40B4-BE49-F238E27FC236}">
                <a16:creationId xmlns:a16="http://schemas.microsoft.com/office/drawing/2014/main" id="{6EFF5CB7-08A1-32C9-5E44-4009823DCF0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105400" y="4038600"/>
            <a:ext cx="1648279" cy="1010624"/>
          </a:xfrm>
          <a:prstGeom prst="rect">
            <a:avLst/>
          </a:prstGeom>
        </p:spPr>
      </p:pic>
      <p:pic>
        <p:nvPicPr>
          <p:cNvPr id="5" name="Picture 4">
            <a:extLst>
              <a:ext uri="{FF2B5EF4-FFF2-40B4-BE49-F238E27FC236}">
                <a16:creationId xmlns:a16="http://schemas.microsoft.com/office/drawing/2014/main" id="{6DBCF548-3D60-B845-43A3-C5D09F46BFA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05400" y="2514600"/>
            <a:ext cx="2362200" cy="1515504"/>
          </a:xfrm>
          <a:prstGeom prst="rect">
            <a:avLst/>
          </a:prstGeom>
        </p:spPr>
      </p:pic>
      <p:pic>
        <p:nvPicPr>
          <p:cNvPr id="7" name="Picture 6">
            <a:extLst>
              <a:ext uri="{FF2B5EF4-FFF2-40B4-BE49-F238E27FC236}">
                <a16:creationId xmlns:a16="http://schemas.microsoft.com/office/drawing/2014/main" id="{4773E5B0-4F3B-D1C2-3ECC-A557B3F04C3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257800" y="990600"/>
            <a:ext cx="2362200" cy="1435263"/>
          </a:xfrm>
          <a:prstGeom prst="rect">
            <a:avLst/>
          </a:prstGeom>
        </p:spPr>
      </p:pic>
      <p:pic>
        <p:nvPicPr>
          <p:cNvPr id="9" name="Picture 8">
            <a:extLst>
              <a:ext uri="{FF2B5EF4-FFF2-40B4-BE49-F238E27FC236}">
                <a16:creationId xmlns:a16="http://schemas.microsoft.com/office/drawing/2014/main" id="{906FD3AD-7514-5EBA-1638-028E750ED28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705600" y="4800600"/>
            <a:ext cx="2419350" cy="13082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0FB7F-D478-7FB9-6741-1F285BE0A88B}"/>
              </a:ext>
            </a:extLst>
          </p:cNvPr>
          <p:cNvSpPr>
            <a:spLocks noGrp="1"/>
          </p:cNvSpPr>
          <p:nvPr>
            <p:ph type="title"/>
          </p:nvPr>
        </p:nvSpPr>
        <p:spPr>
          <a:xfrm>
            <a:off x="304800" y="152400"/>
            <a:ext cx="8839200" cy="762000"/>
          </a:xfrm>
        </p:spPr>
        <p:txBody>
          <a:bodyPr/>
          <a:lstStyle/>
          <a:p>
            <a:r>
              <a:rPr lang="en-US" b="0" dirty="0"/>
              <a:t>We Measure Plasma Characteristics Based on Various Phenomena</a:t>
            </a:r>
          </a:p>
        </p:txBody>
      </p:sp>
      <p:sp>
        <p:nvSpPr>
          <p:cNvPr id="3" name="Content Placeholder 2">
            <a:extLst>
              <a:ext uri="{FF2B5EF4-FFF2-40B4-BE49-F238E27FC236}">
                <a16:creationId xmlns:a16="http://schemas.microsoft.com/office/drawing/2014/main" id="{633C840C-FAD4-9C79-E562-DE8BFCC2CF61}"/>
              </a:ext>
            </a:extLst>
          </p:cNvPr>
          <p:cNvSpPr>
            <a:spLocks noGrp="1"/>
          </p:cNvSpPr>
          <p:nvPr>
            <p:ph idx="1"/>
          </p:nvPr>
        </p:nvSpPr>
        <p:spPr>
          <a:xfrm>
            <a:off x="152400" y="1219200"/>
            <a:ext cx="5715000" cy="4724400"/>
          </a:xfrm>
        </p:spPr>
        <p:txBody>
          <a:bodyPr/>
          <a:lstStyle/>
          <a:p>
            <a:r>
              <a:rPr lang="en-US" sz="2000" b="0" dirty="0">
                <a:solidFill>
                  <a:srgbClr val="0070C0"/>
                </a:solidFill>
              </a:rPr>
              <a:t>Emitted light </a:t>
            </a:r>
          </a:p>
          <a:p>
            <a:pPr lvl="1"/>
            <a:r>
              <a:rPr lang="en-US" sz="2000" b="0" dirty="0"/>
              <a:t>spectroscopy based on wavelength interference </a:t>
            </a:r>
            <a:r>
              <a:rPr lang="en-US" sz="2000" dirty="0"/>
              <a:t>can </a:t>
            </a:r>
            <a:r>
              <a:rPr lang="en-US" sz="2000" b="0" dirty="0"/>
              <a:t>measure temperature, ionization state, impurity content</a:t>
            </a:r>
          </a:p>
          <a:p>
            <a:r>
              <a:rPr lang="en-US" sz="2000" b="0" dirty="0">
                <a:solidFill>
                  <a:srgbClr val="0070C0"/>
                </a:solidFill>
              </a:rPr>
              <a:t>Presence of charge</a:t>
            </a:r>
          </a:p>
          <a:p>
            <a:pPr lvl="1"/>
            <a:r>
              <a:rPr lang="en-US" sz="2000" dirty="0"/>
              <a:t>Pickup coils measure plasma magnetic field</a:t>
            </a:r>
          </a:p>
          <a:p>
            <a:pPr lvl="1"/>
            <a:r>
              <a:rPr lang="en-US" sz="2000" dirty="0"/>
              <a:t>Voltage-biased probes (Langmuir) measure e- temperature &amp; density</a:t>
            </a:r>
          </a:p>
          <a:p>
            <a:pPr lvl="1"/>
            <a:r>
              <a:rPr lang="en-US" sz="2000" dirty="0"/>
              <a:t>Thomson scattering of light from plasma electrons (temp &amp; density)</a:t>
            </a:r>
          </a:p>
          <a:p>
            <a:pPr lvl="1"/>
            <a:r>
              <a:rPr lang="en-US" sz="2000" dirty="0"/>
              <a:t>Plus many other diagnostics  </a:t>
            </a:r>
          </a:p>
          <a:p>
            <a:pPr lvl="1"/>
            <a:endParaRPr lang="en-US" sz="2000" dirty="0"/>
          </a:p>
          <a:p>
            <a:pPr lvl="1"/>
            <a:endParaRPr lang="en-US" b="0" dirty="0"/>
          </a:p>
          <a:p>
            <a:endParaRPr lang="en-US" b="0" dirty="0"/>
          </a:p>
          <a:p>
            <a:endParaRPr lang="en-US" dirty="0"/>
          </a:p>
        </p:txBody>
      </p:sp>
      <p:pic>
        <p:nvPicPr>
          <p:cNvPr id="1026" name="Picture 2" descr="Diffraction Grating Slide Holographic Linear 1000 lines/mm Lamp Laser  Spectrum | eBay">
            <a:extLst>
              <a:ext uri="{FF2B5EF4-FFF2-40B4-BE49-F238E27FC236}">
                <a16:creationId xmlns:a16="http://schemas.microsoft.com/office/drawing/2014/main" id="{983B03CE-1B1F-A160-6CFD-77A8518D8BF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8400" y="990600"/>
            <a:ext cx="1651000" cy="1651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60D7D33-64C2-AC34-15AD-1E3668DEB4A1}"/>
              </a:ext>
            </a:extLst>
          </p:cNvPr>
          <p:cNvGrpSpPr/>
          <p:nvPr/>
        </p:nvGrpSpPr>
        <p:grpSpPr>
          <a:xfrm>
            <a:off x="6168984" y="2743200"/>
            <a:ext cx="2975016" cy="1800999"/>
            <a:chOff x="6019800" y="2971800"/>
            <a:chExt cx="2975016" cy="1800999"/>
          </a:xfrm>
        </p:grpSpPr>
        <p:pic>
          <p:nvPicPr>
            <p:cNvPr id="1028" name="Picture 4" descr="How Electromagnetic Coils Work - Circuit Basics">
              <a:extLst>
                <a:ext uri="{FF2B5EF4-FFF2-40B4-BE49-F238E27FC236}">
                  <a16:creationId xmlns:a16="http://schemas.microsoft.com/office/drawing/2014/main" id="{3618D70A-E8E6-833A-7201-9E397A4D74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2971800"/>
              <a:ext cx="2975016" cy="1651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21E830-1342-D0BF-557D-47EA8E483F1A}"/>
                </a:ext>
              </a:extLst>
            </p:cNvPr>
            <p:cNvSpPr txBox="1"/>
            <p:nvPr/>
          </p:nvSpPr>
          <p:spPr>
            <a:xfrm>
              <a:off x="6400800" y="4495800"/>
              <a:ext cx="1164101" cy="276999"/>
            </a:xfrm>
            <a:prstGeom prst="rect">
              <a:avLst/>
            </a:prstGeom>
            <a:noFill/>
          </p:spPr>
          <p:txBody>
            <a:bodyPr wrap="none" rtlCol="0">
              <a:spAutoFit/>
            </a:bodyPr>
            <a:lstStyle/>
            <a:p>
              <a:pPr>
                <a:buNone/>
              </a:pPr>
              <a:r>
                <a:rPr lang="en-US" sz="1200" dirty="0">
                  <a:latin typeface="+mn-lt"/>
                </a:rPr>
                <a:t>Circuit basics</a:t>
              </a:r>
            </a:p>
          </p:txBody>
        </p:sp>
      </p:grpSp>
      <p:grpSp>
        <p:nvGrpSpPr>
          <p:cNvPr id="7" name="Group 6">
            <a:extLst>
              <a:ext uri="{FF2B5EF4-FFF2-40B4-BE49-F238E27FC236}">
                <a16:creationId xmlns:a16="http://schemas.microsoft.com/office/drawing/2014/main" id="{BD90C260-BC11-E3CD-9D28-50576247A1D4}"/>
              </a:ext>
            </a:extLst>
          </p:cNvPr>
          <p:cNvGrpSpPr/>
          <p:nvPr/>
        </p:nvGrpSpPr>
        <p:grpSpPr>
          <a:xfrm>
            <a:off x="5943600" y="4572000"/>
            <a:ext cx="2715399" cy="1295400"/>
            <a:chOff x="5638800" y="4724400"/>
            <a:chExt cx="2715399" cy="1295400"/>
          </a:xfrm>
        </p:grpSpPr>
        <p:pic>
          <p:nvPicPr>
            <p:cNvPr id="1030" name="Picture 6" descr="Thomson scattering - Wikipedia">
              <a:extLst>
                <a:ext uri="{FF2B5EF4-FFF2-40B4-BE49-F238E27FC236}">
                  <a16:creationId xmlns:a16="http://schemas.microsoft.com/office/drawing/2014/main" id="{D7B134C6-9D9B-F458-92A6-F8C108B16350}"/>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5638800" y="4724400"/>
              <a:ext cx="2438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BFF053-83BF-ECDF-9538-6848288ED296}"/>
                </a:ext>
              </a:extLst>
            </p:cNvPr>
            <p:cNvSpPr txBox="1"/>
            <p:nvPr/>
          </p:nvSpPr>
          <p:spPr>
            <a:xfrm rot="16200000">
              <a:off x="7767500" y="5338900"/>
              <a:ext cx="896399" cy="276999"/>
            </a:xfrm>
            <a:prstGeom prst="rect">
              <a:avLst/>
            </a:prstGeom>
            <a:noFill/>
          </p:spPr>
          <p:txBody>
            <a:bodyPr wrap="none" rtlCol="0">
              <a:spAutoFit/>
            </a:bodyPr>
            <a:lstStyle/>
            <a:p>
              <a:pPr>
                <a:buNone/>
              </a:pPr>
              <a:r>
                <a:rPr lang="en-US" sz="1200" dirty="0" err="1">
                  <a:latin typeface="+mn-lt"/>
                </a:rPr>
                <a:t>wikipedia</a:t>
              </a:r>
              <a:endParaRPr lang="en-US" sz="1200" dirty="0">
                <a:latin typeface="+mn-lt"/>
              </a:endParaRPr>
            </a:p>
          </p:txBody>
        </p:sp>
      </p:grpSp>
    </p:spTree>
    <p:extLst>
      <p:ext uri="{BB962C8B-B14F-4D97-AF65-F5344CB8AC3E}">
        <p14:creationId xmlns:p14="http://schemas.microsoft.com/office/powerpoint/2010/main" val="4056361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304800" y="228600"/>
            <a:ext cx="8915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Wingdings" charset="0"/>
              <a:buNone/>
            </a:pPr>
            <a:r>
              <a:rPr lang="en-US" sz="2400" dirty="0">
                <a:solidFill>
                  <a:schemeClr val="bg1"/>
                </a:solidFill>
                <a:latin typeface="Century Gothic" charset="0"/>
              </a:rPr>
              <a:t>The ultimate goal of fusion research is…</a:t>
            </a:r>
            <a:endParaRPr lang="en-US" sz="2400" dirty="0">
              <a:latin typeface="Century Gothic" charset="0"/>
            </a:endParaRPr>
          </a:p>
        </p:txBody>
      </p:sp>
      <p:sp>
        <p:nvSpPr>
          <p:cNvPr id="9219" name="Text Box 4"/>
          <p:cNvSpPr txBox="1">
            <a:spLocks noChangeArrowheads="1"/>
          </p:cNvSpPr>
          <p:nvPr/>
        </p:nvSpPr>
        <p:spPr bwMode="auto">
          <a:xfrm>
            <a:off x="381000" y="1143000"/>
            <a:ext cx="8610600"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 typeface="Wingdings" charset="0"/>
              <a:buNone/>
            </a:pPr>
            <a:r>
              <a:rPr lang="en-US" sz="2200" b="1" dirty="0">
                <a:latin typeface="Century Gothic" charset="0"/>
              </a:rPr>
              <a:t>To use energy from the process of fusion to find pathways to: </a:t>
            </a:r>
          </a:p>
          <a:p>
            <a:pPr eaLnBrk="1" hangingPunct="1">
              <a:buFont typeface="Wingdings" charset="0"/>
              <a:buNone/>
            </a:pPr>
            <a:r>
              <a:rPr lang="en-US" sz="2200" b="1" dirty="0">
                <a:latin typeface="Century Gothic" charset="0"/>
              </a:rPr>
              <a:t>	</a:t>
            </a:r>
            <a:r>
              <a:rPr lang="en-US" sz="2200" dirty="0">
                <a:latin typeface="Century Gothic" charset="0"/>
              </a:rPr>
              <a:t>1. heat water</a:t>
            </a:r>
          </a:p>
          <a:p>
            <a:pPr eaLnBrk="1" hangingPunct="1">
              <a:buFont typeface="Wingdings" charset="0"/>
              <a:buNone/>
            </a:pPr>
            <a:r>
              <a:rPr lang="en-US" sz="2200" dirty="0">
                <a:latin typeface="Century Gothic" charset="0"/>
              </a:rPr>
              <a:t>	2. make steam</a:t>
            </a:r>
          </a:p>
          <a:p>
            <a:pPr eaLnBrk="1" hangingPunct="1">
              <a:buFont typeface="Wingdings" charset="0"/>
              <a:buNone/>
            </a:pPr>
            <a:r>
              <a:rPr lang="en-US" sz="2200" dirty="0">
                <a:latin typeface="Century Gothic" charset="0"/>
              </a:rPr>
              <a:t>	3. turn  a turbine  (propeller set)</a:t>
            </a:r>
          </a:p>
          <a:p>
            <a:pPr eaLnBrk="1" hangingPunct="1">
              <a:buFont typeface="Wingdings" charset="0"/>
              <a:buNone/>
            </a:pPr>
            <a:r>
              <a:rPr lang="en-US" sz="2200" dirty="0">
                <a:latin typeface="Century Gothic" charset="0"/>
              </a:rPr>
              <a:t>	4. turn an electrical generator</a:t>
            </a:r>
          </a:p>
          <a:p>
            <a:pPr eaLnBrk="1" hangingPunct="1">
              <a:buFont typeface="Wingdings" charset="0"/>
              <a:buNone/>
            </a:pPr>
            <a:r>
              <a:rPr lang="en-US" sz="2200" dirty="0">
                <a:latin typeface="Century Gothic" charset="0"/>
              </a:rPr>
              <a:t>	5. make electricity</a:t>
            </a:r>
            <a:endParaRPr lang="en-US" dirty="0"/>
          </a:p>
        </p:txBody>
      </p:sp>
      <p:pic>
        <p:nvPicPr>
          <p:cNvPr id="9220" name="Picture 6" descr="plant_teap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3581400"/>
            <a:ext cx="5105400" cy="230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1" name="Group 7"/>
          <p:cNvGrpSpPr>
            <a:grpSpLocks/>
          </p:cNvGrpSpPr>
          <p:nvPr/>
        </p:nvGrpSpPr>
        <p:grpSpPr bwMode="auto">
          <a:xfrm>
            <a:off x="3886200" y="5029200"/>
            <a:ext cx="1752600" cy="968375"/>
            <a:chOff x="1584" y="3504"/>
            <a:chExt cx="1776" cy="723"/>
          </a:xfrm>
        </p:grpSpPr>
        <p:pic>
          <p:nvPicPr>
            <p:cNvPr id="9222" name="Picture 8" descr="sun1"/>
            <p:cNvPicPr>
              <a:picLocks noChangeAspect="1" noChangeArrowheads="1"/>
            </p:cNvPicPr>
            <p:nvPr/>
          </p:nvPicPr>
          <p:blipFill>
            <a:blip r:embed="rId4" cstate="hqprint">
              <a:extLst>
                <a:ext uri="{28A0092B-C50C-407E-A947-70E740481C1C}">
                  <a14:useLocalDpi xmlns:a14="http://schemas.microsoft.com/office/drawing/2010/main"/>
                </a:ext>
              </a:extLst>
            </a:blip>
            <a:srcRect r="-909"/>
            <a:stretch>
              <a:fillRect/>
            </a:stretch>
          </p:blipFill>
          <p:spPr bwMode="auto">
            <a:xfrm>
              <a:off x="1584" y="3504"/>
              <a:ext cx="177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3" name="Text Box 9"/>
            <p:cNvSpPr txBox="1">
              <a:spLocks noChangeArrowheads="1"/>
            </p:cNvSpPr>
            <p:nvPr/>
          </p:nvSpPr>
          <p:spPr bwMode="auto">
            <a:xfrm>
              <a:off x="1729" y="3976"/>
              <a:ext cx="1428"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 typeface="Wingdings" charset="0"/>
                <a:buNone/>
              </a:pPr>
              <a:r>
                <a:rPr lang="en-US" sz="1600">
                  <a:solidFill>
                    <a:schemeClr val="bg1"/>
                  </a:solidFill>
                </a:rPr>
                <a:t>Fusion Process</a:t>
              </a:r>
              <a:endParaRPr lang="en-US" sz="16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406400" y="195263"/>
            <a:ext cx="7388225" cy="719137"/>
          </a:xfrm>
          <a:noFill/>
        </p:spPr>
        <p:txBody>
          <a:bodyPr lIns="90487" tIns="44450" rIns="90487" bIns="44450"/>
          <a:lstStyle/>
          <a:p>
            <a:pPr eaLnBrk="1" hangingPunct="1"/>
            <a:r>
              <a:rPr lang="en-US" b="0" dirty="0">
                <a:latin typeface="Century Gothic" charset="0"/>
                <a:ea typeface="ＭＳ Ｐゴシック" charset="0"/>
                <a:cs typeface="ＭＳ Ｐゴシック" charset="0"/>
              </a:rPr>
              <a:t>Why do we need new sources of energy?</a:t>
            </a:r>
            <a:endParaRPr lang="en-US" sz="2000" b="0" dirty="0">
              <a:latin typeface="Century Gothic" charset="0"/>
              <a:ea typeface="ＭＳ Ｐゴシック" charset="0"/>
              <a:cs typeface="ＭＳ Ｐゴシック" charset="0"/>
            </a:endParaRPr>
          </a:p>
        </p:txBody>
      </p:sp>
      <p:sp>
        <p:nvSpPr>
          <p:cNvPr id="11266" name="TextBox 1"/>
          <p:cNvSpPr txBox="1">
            <a:spLocks noChangeArrowheads="1"/>
          </p:cNvSpPr>
          <p:nvPr/>
        </p:nvSpPr>
        <p:spPr bwMode="auto">
          <a:xfrm>
            <a:off x="419100" y="1147763"/>
            <a:ext cx="8305800"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r>
              <a:rPr lang="en-US" sz="2200" dirty="0">
                <a:latin typeface="Century Gothic" charset="0"/>
                <a:cs typeface="Century Gothic" charset="0"/>
              </a:rPr>
              <a:t>  The cost of mining coal and oil will eventually be prohibitive (reduced supply; there are better uses for these resources than burning)</a:t>
            </a:r>
          </a:p>
          <a:p>
            <a:pPr eaLnBrk="1" hangingPunct="1"/>
            <a:r>
              <a:rPr lang="en-US" sz="2200" dirty="0">
                <a:latin typeface="Century Gothic" charset="0"/>
                <a:cs typeface="Century Gothic" charset="0"/>
              </a:rPr>
              <a:t>  Water, wind, solar does not satisfy needs in all locations</a:t>
            </a:r>
          </a:p>
          <a:p>
            <a:pPr eaLnBrk="1" hangingPunct="1"/>
            <a:r>
              <a:rPr lang="en-US" sz="2200" dirty="0">
                <a:latin typeface="Century Gothic" charset="0"/>
                <a:cs typeface="Century Gothic" charset="0"/>
              </a:rPr>
              <a:t>  Fission may be supply-limited, and has weapons concerns</a:t>
            </a:r>
          </a:p>
          <a:p>
            <a:pPr eaLnBrk="1" hangingPunct="1"/>
            <a:r>
              <a:rPr lang="en-US" sz="2200" dirty="0">
                <a:latin typeface="Century Gothic" charset="0"/>
                <a:cs typeface="Century Gothic" charset="0"/>
              </a:rPr>
              <a:t>  Demand for electrical energy increases as population increases (electrical energy for water pumps, refrigeration, other large-scale industrial uses.)</a:t>
            </a:r>
          </a:p>
          <a:p>
            <a:pPr eaLnBrk="1" hangingPunct="1"/>
            <a:r>
              <a:rPr lang="en-US" sz="2200" dirty="0">
                <a:latin typeface="Century Gothic" charset="0"/>
                <a:cs typeface="Century Gothic" charset="0"/>
              </a:rPr>
              <a:t> What is ‘electrical’ energy? A method to transfer energy from one form to another (</a:t>
            </a:r>
            <a:r>
              <a:rPr lang="en-US" sz="2200" dirty="0" err="1">
                <a:latin typeface="Century Gothic" charset="0"/>
                <a:cs typeface="Century Gothic" charset="0"/>
              </a:rPr>
              <a:t>eg.</a:t>
            </a:r>
            <a:r>
              <a:rPr lang="en-US" sz="2200" dirty="0">
                <a:latin typeface="Century Gothic" charset="0"/>
                <a:cs typeface="Century Gothic" charset="0"/>
              </a:rPr>
              <a:t>, falling water </a:t>
            </a:r>
            <a:r>
              <a:rPr lang="en-US" sz="2200" dirty="0">
                <a:latin typeface="Century Gothic" charset="0"/>
                <a:cs typeface="Century Gothic" charset="0"/>
                <a:sym typeface="Wingdings" pitchFamily="2" charset="2"/>
              </a:rPr>
              <a:t> electrical generator  heating toast)</a:t>
            </a:r>
            <a:endParaRPr lang="en-US" sz="2200" dirty="0">
              <a:latin typeface="Century Gothic" charset="0"/>
              <a:cs typeface="Century Gothic" charset="0"/>
            </a:endParaRPr>
          </a:p>
          <a:p>
            <a:pPr eaLnBrk="1" hangingPunct="1"/>
            <a:r>
              <a:rPr lang="en-US" sz="2200" dirty="0">
                <a:latin typeface="Century Gothic" charset="0"/>
                <a:cs typeface="Century Gothic" charset="0"/>
              </a:rPr>
              <a:t> Why is electrical energy prevalent?  We understand how to safely transfer, contain, utilize better than other methods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33A13-BBC9-206A-1CC0-922C9BCBAA46}"/>
              </a:ext>
            </a:extLst>
          </p:cNvPr>
          <p:cNvSpPr>
            <a:spLocks noGrp="1"/>
          </p:cNvSpPr>
          <p:nvPr>
            <p:ph type="title"/>
          </p:nvPr>
        </p:nvSpPr>
        <p:spPr>
          <a:xfrm>
            <a:off x="304800" y="152400"/>
            <a:ext cx="8763000" cy="762000"/>
          </a:xfrm>
        </p:spPr>
        <p:txBody>
          <a:bodyPr/>
          <a:lstStyle/>
          <a:p>
            <a:r>
              <a:rPr lang="en-US" b="0" dirty="0"/>
              <a:t>Protons and Neutrons And their Binding Energies are the Players in Basic Nuclear Fusion Reactions</a:t>
            </a:r>
          </a:p>
        </p:txBody>
      </p:sp>
      <p:grpSp>
        <p:nvGrpSpPr>
          <p:cNvPr id="79" name="Group 78">
            <a:extLst>
              <a:ext uri="{FF2B5EF4-FFF2-40B4-BE49-F238E27FC236}">
                <a16:creationId xmlns:a16="http://schemas.microsoft.com/office/drawing/2014/main" id="{75997686-6D95-421A-3FBE-5523D1FE5E22}"/>
              </a:ext>
            </a:extLst>
          </p:cNvPr>
          <p:cNvGrpSpPr/>
          <p:nvPr/>
        </p:nvGrpSpPr>
        <p:grpSpPr>
          <a:xfrm>
            <a:off x="2286000" y="1295400"/>
            <a:ext cx="1242133" cy="307777"/>
            <a:chOff x="3352800" y="1828800"/>
            <a:chExt cx="1242133" cy="307777"/>
          </a:xfrm>
        </p:grpSpPr>
        <p:sp>
          <p:nvSpPr>
            <p:cNvPr id="8" name="Oval 18">
              <a:extLst>
                <a:ext uri="{FF2B5EF4-FFF2-40B4-BE49-F238E27FC236}">
                  <a16:creationId xmlns:a16="http://schemas.microsoft.com/office/drawing/2014/main" id="{D0523CDA-A121-1F86-126E-FA0C43ADF949}"/>
                </a:ext>
              </a:extLst>
            </p:cNvPr>
            <p:cNvSpPr>
              <a:spLocks noChangeArrowheads="1"/>
            </p:cNvSpPr>
            <p:nvPr/>
          </p:nvSpPr>
          <p:spPr bwMode="auto">
            <a:xfrm>
              <a:off x="3352800" y="18288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9" name="TextBox 18">
              <a:extLst>
                <a:ext uri="{FF2B5EF4-FFF2-40B4-BE49-F238E27FC236}">
                  <a16:creationId xmlns:a16="http://schemas.microsoft.com/office/drawing/2014/main" id="{9A07B485-F83B-9160-E950-3911D67ECBE0}"/>
                </a:ext>
              </a:extLst>
            </p:cNvPr>
            <p:cNvSpPr txBox="1"/>
            <p:nvPr/>
          </p:nvSpPr>
          <p:spPr>
            <a:xfrm>
              <a:off x="3733800" y="1828800"/>
              <a:ext cx="861133" cy="307777"/>
            </a:xfrm>
            <a:prstGeom prst="rect">
              <a:avLst/>
            </a:prstGeom>
            <a:noFill/>
          </p:spPr>
          <p:txBody>
            <a:bodyPr wrap="none" rtlCol="0">
              <a:spAutoFit/>
            </a:bodyPr>
            <a:lstStyle/>
            <a:p>
              <a:pPr>
                <a:buNone/>
              </a:pPr>
              <a:r>
                <a:rPr lang="en-US" sz="1400" dirty="0">
                  <a:latin typeface="+mn-lt"/>
                </a:rPr>
                <a:t>neutron</a:t>
              </a:r>
            </a:p>
          </p:txBody>
        </p:sp>
      </p:grpSp>
      <p:grpSp>
        <p:nvGrpSpPr>
          <p:cNvPr id="53" name="Group 52">
            <a:extLst>
              <a:ext uri="{FF2B5EF4-FFF2-40B4-BE49-F238E27FC236}">
                <a16:creationId xmlns:a16="http://schemas.microsoft.com/office/drawing/2014/main" id="{7A150F9A-D14B-AD25-3E78-715696AA8D93}"/>
              </a:ext>
            </a:extLst>
          </p:cNvPr>
          <p:cNvGrpSpPr/>
          <p:nvPr/>
        </p:nvGrpSpPr>
        <p:grpSpPr>
          <a:xfrm>
            <a:off x="5410200" y="2286000"/>
            <a:ext cx="2422917" cy="533400"/>
            <a:chOff x="5562600" y="2057400"/>
            <a:chExt cx="2422917" cy="533400"/>
          </a:xfrm>
        </p:grpSpPr>
        <p:sp>
          <p:nvSpPr>
            <p:cNvPr id="27" name="TextBox 26">
              <a:extLst>
                <a:ext uri="{FF2B5EF4-FFF2-40B4-BE49-F238E27FC236}">
                  <a16:creationId xmlns:a16="http://schemas.microsoft.com/office/drawing/2014/main" id="{FD1C2F46-3CFB-8BA2-7B22-CBB305006D72}"/>
                </a:ext>
              </a:extLst>
            </p:cNvPr>
            <p:cNvSpPr txBox="1"/>
            <p:nvPr/>
          </p:nvSpPr>
          <p:spPr>
            <a:xfrm>
              <a:off x="6172200" y="2209800"/>
              <a:ext cx="1813317" cy="307777"/>
            </a:xfrm>
            <a:prstGeom prst="rect">
              <a:avLst/>
            </a:prstGeom>
            <a:noFill/>
          </p:spPr>
          <p:txBody>
            <a:bodyPr wrap="none" rtlCol="0">
              <a:spAutoFit/>
            </a:bodyPr>
            <a:lstStyle/>
            <a:p>
              <a:pPr>
                <a:buNone/>
              </a:pPr>
              <a:r>
                <a:rPr lang="en-US" sz="1400" dirty="0">
                  <a:latin typeface="+mn-lt"/>
                </a:rPr>
                <a:t>Deuterium ion = D</a:t>
              </a:r>
              <a:r>
                <a:rPr lang="en-US" sz="1400" baseline="30000" dirty="0">
                  <a:latin typeface="+mn-lt"/>
                </a:rPr>
                <a:t>+</a:t>
              </a:r>
              <a:endParaRPr lang="en-US" sz="1400" dirty="0">
                <a:latin typeface="+mn-lt"/>
              </a:endParaRPr>
            </a:p>
          </p:txBody>
        </p:sp>
        <p:grpSp>
          <p:nvGrpSpPr>
            <p:cNvPr id="41" name="Group 40">
              <a:extLst>
                <a:ext uri="{FF2B5EF4-FFF2-40B4-BE49-F238E27FC236}">
                  <a16:creationId xmlns:a16="http://schemas.microsoft.com/office/drawing/2014/main" id="{251F2F32-0F16-8E65-4681-158FC655A368}"/>
                </a:ext>
              </a:extLst>
            </p:cNvPr>
            <p:cNvGrpSpPr/>
            <p:nvPr/>
          </p:nvGrpSpPr>
          <p:grpSpPr>
            <a:xfrm>
              <a:off x="5562600" y="2057400"/>
              <a:ext cx="614500" cy="533400"/>
              <a:chOff x="4876800" y="1143000"/>
              <a:chExt cx="614500" cy="533400"/>
            </a:xfrm>
          </p:grpSpPr>
          <p:grpSp>
            <p:nvGrpSpPr>
              <p:cNvPr id="21" name="Group 20">
                <a:extLst>
                  <a:ext uri="{FF2B5EF4-FFF2-40B4-BE49-F238E27FC236}">
                    <a16:creationId xmlns:a16="http://schemas.microsoft.com/office/drawing/2014/main" id="{9D258079-A1F5-5FE2-FDDA-1ADDE77270FD}"/>
                  </a:ext>
                </a:extLst>
              </p:cNvPr>
              <p:cNvGrpSpPr/>
              <p:nvPr/>
            </p:nvGrpSpPr>
            <p:grpSpPr>
              <a:xfrm>
                <a:off x="4876800" y="1295400"/>
                <a:ext cx="457200" cy="381000"/>
                <a:chOff x="457200" y="1219200"/>
                <a:chExt cx="457200" cy="381000"/>
              </a:xfrm>
            </p:grpSpPr>
            <p:sp>
              <p:nvSpPr>
                <p:cNvPr id="22" name="Oval 8">
                  <a:extLst>
                    <a:ext uri="{FF2B5EF4-FFF2-40B4-BE49-F238E27FC236}">
                      <a16:creationId xmlns:a16="http://schemas.microsoft.com/office/drawing/2014/main" id="{1ABCB12C-72CB-AA06-3894-FCD7F538F028}"/>
                    </a:ext>
                  </a:extLst>
                </p:cNvPr>
                <p:cNvSpPr>
                  <a:spLocks noChangeArrowheads="1"/>
                </p:cNvSpPr>
                <p:nvPr/>
              </p:nvSpPr>
              <p:spPr bwMode="auto">
                <a:xfrm>
                  <a:off x="457200" y="12192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 name="Oval 18">
                  <a:extLst>
                    <a:ext uri="{FF2B5EF4-FFF2-40B4-BE49-F238E27FC236}">
                      <a16:creationId xmlns:a16="http://schemas.microsoft.com/office/drawing/2014/main" id="{080252F8-BC86-3F47-E57C-7952407B8AE2}"/>
                    </a:ext>
                  </a:extLst>
                </p:cNvPr>
                <p:cNvSpPr>
                  <a:spLocks noChangeArrowheads="1"/>
                </p:cNvSpPr>
                <p:nvPr/>
              </p:nvSpPr>
              <p:spPr bwMode="auto">
                <a:xfrm>
                  <a:off x="609600" y="12954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6" name="TextBox 35">
                <a:extLst>
                  <a:ext uri="{FF2B5EF4-FFF2-40B4-BE49-F238E27FC236}">
                    <a16:creationId xmlns:a16="http://schemas.microsoft.com/office/drawing/2014/main" id="{F48C4AA5-FD4E-1430-E243-1439F2083C12}"/>
                  </a:ext>
                </a:extLst>
              </p:cNvPr>
              <p:cNvSpPr txBox="1"/>
              <p:nvPr/>
            </p:nvSpPr>
            <p:spPr>
              <a:xfrm>
                <a:off x="5181600" y="1143000"/>
                <a:ext cx="309700" cy="338554"/>
              </a:xfrm>
              <a:prstGeom prst="rect">
                <a:avLst/>
              </a:prstGeom>
              <a:noFill/>
            </p:spPr>
            <p:txBody>
              <a:bodyPr wrap="none" rtlCol="0">
                <a:spAutoFit/>
              </a:bodyPr>
              <a:lstStyle/>
              <a:p>
                <a:pPr>
                  <a:buNone/>
                </a:pPr>
                <a:r>
                  <a:rPr lang="en-US" sz="1600" dirty="0">
                    <a:latin typeface="+mn-lt"/>
                  </a:rPr>
                  <a:t>+</a:t>
                </a:r>
              </a:p>
            </p:txBody>
          </p:sp>
        </p:grpSp>
      </p:grpSp>
      <p:grpSp>
        <p:nvGrpSpPr>
          <p:cNvPr id="52" name="Group 51">
            <a:extLst>
              <a:ext uri="{FF2B5EF4-FFF2-40B4-BE49-F238E27FC236}">
                <a16:creationId xmlns:a16="http://schemas.microsoft.com/office/drawing/2014/main" id="{4A39461C-7DAB-BBB5-1B05-1D901572CB2E}"/>
              </a:ext>
            </a:extLst>
          </p:cNvPr>
          <p:cNvGrpSpPr/>
          <p:nvPr/>
        </p:nvGrpSpPr>
        <p:grpSpPr>
          <a:xfrm>
            <a:off x="5486400" y="1600200"/>
            <a:ext cx="3004692" cy="536377"/>
            <a:chOff x="5791200" y="3810000"/>
            <a:chExt cx="3004692" cy="536377"/>
          </a:xfrm>
        </p:grpSpPr>
        <p:sp>
          <p:nvSpPr>
            <p:cNvPr id="35" name="TextBox 34">
              <a:extLst>
                <a:ext uri="{FF2B5EF4-FFF2-40B4-BE49-F238E27FC236}">
                  <a16:creationId xmlns:a16="http://schemas.microsoft.com/office/drawing/2014/main" id="{BB3E504D-BA6C-AE0E-60AB-5AFB72625F03}"/>
                </a:ext>
              </a:extLst>
            </p:cNvPr>
            <p:cNvSpPr txBox="1"/>
            <p:nvPr/>
          </p:nvSpPr>
          <p:spPr>
            <a:xfrm>
              <a:off x="6248400" y="4038600"/>
              <a:ext cx="2547492" cy="307777"/>
            </a:xfrm>
            <a:prstGeom prst="rect">
              <a:avLst/>
            </a:prstGeom>
            <a:noFill/>
          </p:spPr>
          <p:txBody>
            <a:bodyPr wrap="none" rtlCol="0">
              <a:spAutoFit/>
            </a:bodyPr>
            <a:lstStyle/>
            <a:p>
              <a:pPr>
                <a:buNone/>
              </a:pPr>
              <a:r>
                <a:rPr lang="en-US" sz="1400" dirty="0">
                  <a:latin typeface="+mn-lt"/>
                </a:rPr>
                <a:t>Hydrogen ion = proton = p</a:t>
              </a:r>
              <a:r>
                <a:rPr lang="en-US" sz="1400" baseline="30000" dirty="0">
                  <a:latin typeface="+mn-lt"/>
                </a:rPr>
                <a:t>+</a:t>
              </a:r>
              <a:endParaRPr lang="en-US" sz="1400" dirty="0">
                <a:latin typeface="+mn-lt"/>
              </a:endParaRPr>
            </a:p>
          </p:txBody>
        </p:sp>
        <p:grpSp>
          <p:nvGrpSpPr>
            <p:cNvPr id="42" name="Group 41">
              <a:extLst>
                <a:ext uri="{FF2B5EF4-FFF2-40B4-BE49-F238E27FC236}">
                  <a16:creationId xmlns:a16="http://schemas.microsoft.com/office/drawing/2014/main" id="{B0CCCD6E-1087-B921-089B-57E50FE02D4F}"/>
                </a:ext>
              </a:extLst>
            </p:cNvPr>
            <p:cNvGrpSpPr/>
            <p:nvPr/>
          </p:nvGrpSpPr>
          <p:grpSpPr>
            <a:xfrm>
              <a:off x="5791200" y="3810000"/>
              <a:ext cx="538300" cy="533400"/>
              <a:chOff x="5105400" y="2895600"/>
              <a:chExt cx="538300" cy="533400"/>
            </a:xfrm>
          </p:grpSpPr>
          <p:sp>
            <p:nvSpPr>
              <p:cNvPr id="34" name="Oval 8">
                <a:extLst>
                  <a:ext uri="{FF2B5EF4-FFF2-40B4-BE49-F238E27FC236}">
                    <a16:creationId xmlns:a16="http://schemas.microsoft.com/office/drawing/2014/main" id="{2C91C7DC-A061-2739-09EE-107040FDC3CF}"/>
                  </a:ext>
                </a:extLst>
              </p:cNvPr>
              <p:cNvSpPr>
                <a:spLocks noChangeArrowheads="1"/>
              </p:cNvSpPr>
              <p:nvPr/>
            </p:nvSpPr>
            <p:spPr bwMode="auto">
              <a:xfrm>
                <a:off x="5105400" y="31242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8" name="TextBox 37">
                <a:extLst>
                  <a:ext uri="{FF2B5EF4-FFF2-40B4-BE49-F238E27FC236}">
                    <a16:creationId xmlns:a16="http://schemas.microsoft.com/office/drawing/2014/main" id="{0A750206-5147-03AF-4366-4582264CD54A}"/>
                  </a:ext>
                </a:extLst>
              </p:cNvPr>
              <p:cNvSpPr txBox="1"/>
              <p:nvPr/>
            </p:nvSpPr>
            <p:spPr>
              <a:xfrm>
                <a:off x="5334000" y="2895600"/>
                <a:ext cx="309700" cy="338554"/>
              </a:xfrm>
              <a:prstGeom prst="rect">
                <a:avLst/>
              </a:prstGeom>
              <a:noFill/>
            </p:spPr>
            <p:txBody>
              <a:bodyPr wrap="none" rtlCol="0">
                <a:spAutoFit/>
              </a:bodyPr>
              <a:lstStyle/>
              <a:p>
                <a:pPr>
                  <a:buNone/>
                </a:pPr>
                <a:r>
                  <a:rPr lang="en-US" sz="1600" dirty="0">
                    <a:latin typeface="+mn-lt"/>
                  </a:rPr>
                  <a:t>+</a:t>
                </a:r>
              </a:p>
            </p:txBody>
          </p:sp>
        </p:grpSp>
      </p:grpSp>
      <p:grpSp>
        <p:nvGrpSpPr>
          <p:cNvPr id="55" name="Group 54">
            <a:extLst>
              <a:ext uri="{FF2B5EF4-FFF2-40B4-BE49-F238E27FC236}">
                <a16:creationId xmlns:a16="http://schemas.microsoft.com/office/drawing/2014/main" id="{3E9D226B-95B9-2C25-9B84-23A00062BD32}"/>
              </a:ext>
            </a:extLst>
          </p:cNvPr>
          <p:cNvGrpSpPr/>
          <p:nvPr/>
        </p:nvGrpSpPr>
        <p:grpSpPr>
          <a:xfrm>
            <a:off x="5410200" y="2895600"/>
            <a:ext cx="2002930" cy="762000"/>
            <a:chOff x="5410200" y="3048000"/>
            <a:chExt cx="2002930" cy="762000"/>
          </a:xfrm>
        </p:grpSpPr>
        <p:sp>
          <p:nvSpPr>
            <p:cNvPr id="37" name="TextBox 36">
              <a:extLst>
                <a:ext uri="{FF2B5EF4-FFF2-40B4-BE49-F238E27FC236}">
                  <a16:creationId xmlns:a16="http://schemas.microsoft.com/office/drawing/2014/main" id="{6C55A680-9896-894D-1F3A-F05E0DF02DFC}"/>
                </a:ext>
              </a:extLst>
            </p:cNvPr>
            <p:cNvSpPr txBox="1"/>
            <p:nvPr/>
          </p:nvSpPr>
          <p:spPr>
            <a:xfrm>
              <a:off x="5715000" y="3048000"/>
              <a:ext cx="309700" cy="338554"/>
            </a:xfrm>
            <a:prstGeom prst="rect">
              <a:avLst/>
            </a:prstGeom>
            <a:noFill/>
          </p:spPr>
          <p:txBody>
            <a:bodyPr wrap="none" rtlCol="0">
              <a:spAutoFit/>
            </a:bodyPr>
            <a:lstStyle/>
            <a:p>
              <a:pPr>
                <a:buNone/>
              </a:pPr>
              <a:r>
                <a:rPr lang="en-US" sz="1600" dirty="0">
                  <a:latin typeface="+mn-lt"/>
                </a:rPr>
                <a:t>+</a:t>
              </a:r>
            </a:p>
          </p:txBody>
        </p:sp>
        <p:grpSp>
          <p:nvGrpSpPr>
            <p:cNvPr id="54" name="Group 53">
              <a:extLst>
                <a:ext uri="{FF2B5EF4-FFF2-40B4-BE49-F238E27FC236}">
                  <a16:creationId xmlns:a16="http://schemas.microsoft.com/office/drawing/2014/main" id="{0F22D16C-C887-A3C0-B909-6EB6AA5970D8}"/>
                </a:ext>
              </a:extLst>
            </p:cNvPr>
            <p:cNvGrpSpPr/>
            <p:nvPr/>
          </p:nvGrpSpPr>
          <p:grpSpPr>
            <a:xfrm>
              <a:off x="5410200" y="3276600"/>
              <a:ext cx="2002930" cy="533400"/>
              <a:chOff x="5638800" y="3048000"/>
              <a:chExt cx="2002930" cy="533400"/>
            </a:xfrm>
          </p:grpSpPr>
          <p:sp>
            <p:nvSpPr>
              <p:cNvPr id="33" name="TextBox 32">
                <a:extLst>
                  <a:ext uri="{FF2B5EF4-FFF2-40B4-BE49-F238E27FC236}">
                    <a16:creationId xmlns:a16="http://schemas.microsoft.com/office/drawing/2014/main" id="{B0CB3887-9679-F234-8E2D-64A71C0B25F3}"/>
                  </a:ext>
                </a:extLst>
              </p:cNvPr>
              <p:cNvSpPr txBox="1"/>
              <p:nvPr/>
            </p:nvSpPr>
            <p:spPr>
              <a:xfrm>
                <a:off x="6248400" y="3048000"/>
                <a:ext cx="1393330" cy="307777"/>
              </a:xfrm>
              <a:prstGeom prst="rect">
                <a:avLst/>
              </a:prstGeom>
              <a:noFill/>
            </p:spPr>
            <p:txBody>
              <a:bodyPr wrap="none" rtlCol="0">
                <a:spAutoFit/>
              </a:bodyPr>
              <a:lstStyle/>
              <a:p>
                <a:pPr>
                  <a:buNone/>
                </a:pPr>
                <a:r>
                  <a:rPr lang="en-US" sz="1400" dirty="0">
                    <a:latin typeface="+mn-lt"/>
                  </a:rPr>
                  <a:t>Tritium ion = T</a:t>
                </a:r>
                <a:r>
                  <a:rPr lang="en-US" sz="1400" baseline="30000" dirty="0">
                    <a:latin typeface="+mn-lt"/>
                  </a:rPr>
                  <a:t>+</a:t>
                </a:r>
                <a:endParaRPr lang="en-US" sz="1400" dirty="0">
                  <a:latin typeface="+mn-lt"/>
                </a:endParaRPr>
              </a:p>
            </p:txBody>
          </p:sp>
          <p:grpSp>
            <p:nvGrpSpPr>
              <p:cNvPr id="40" name="Group 39">
                <a:extLst>
                  <a:ext uri="{FF2B5EF4-FFF2-40B4-BE49-F238E27FC236}">
                    <a16:creationId xmlns:a16="http://schemas.microsoft.com/office/drawing/2014/main" id="{2DFB05D2-7C2C-A174-A407-3B2CAB4F9D77}"/>
                  </a:ext>
                </a:extLst>
              </p:cNvPr>
              <p:cNvGrpSpPr/>
              <p:nvPr/>
            </p:nvGrpSpPr>
            <p:grpSpPr>
              <a:xfrm>
                <a:off x="5638800" y="3048000"/>
                <a:ext cx="533400" cy="533400"/>
                <a:chOff x="4953000" y="2133600"/>
                <a:chExt cx="533400" cy="533400"/>
              </a:xfrm>
            </p:grpSpPr>
            <p:grpSp>
              <p:nvGrpSpPr>
                <p:cNvPr id="28" name="Group 27">
                  <a:extLst>
                    <a:ext uri="{FF2B5EF4-FFF2-40B4-BE49-F238E27FC236}">
                      <a16:creationId xmlns:a16="http://schemas.microsoft.com/office/drawing/2014/main" id="{372553AA-D8CA-0D19-0983-D343CC337D85}"/>
                    </a:ext>
                  </a:extLst>
                </p:cNvPr>
                <p:cNvGrpSpPr/>
                <p:nvPr/>
              </p:nvGrpSpPr>
              <p:grpSpPr>
                <a:xfrm>
                  <a:off x="5029200" y="2133600"/>
                  <a:ext cx="457200" cy="381000"/>
                  <a:chOff x="457200" y="1219200"/>
                  <a:chExt cx="457200" cy="381000"/>
                </a:xfrm>
              </p:grpSpPr>
              <p:sp>
                <p:nvSpPr>
                  <p:cNvPr id="29" name="Oval 8">
                    <a:extLst>
                      <a:ext uri="{FF2B5EF4-FFF2-40B4-BE49-F238E27FC236}">
                        <a16:creationId xmlns:a16="http://schemas.microsoft.com/office/drawing/2014/main" id="{D08B74FE-C689-EC52-AC82-E12853B452B3}"/>
                      </a:ext>
                    </a:extLst>
                  </p:cNvPr>
                  <p:cNvSpPr>
                    <a:spLocks noChangeArrowheads="1"/>
                  </p:cNvSpPr>
                  <p:nvPr/>
                </p:nvSpPr>
                <p:spPr bwMode="auto">
                  <a:xfrm>
                    <a:off x="457200" y="12192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0" name="Oval 18">
                    <a:extLst>
                      <a:ext uri="{FF2B5EF4-FFF2-40B4-BE49-F238E27FC236}">
                        <a16:creationId xmlns:a16="http://schemas.microsoft.com/office/drawing/2014/main" id="{3AEAAA62-DE0B-A01E-54AB-7937DDAF04D8}"/>
                      </a:ext>
                    </a:extLst>
                  </p:cNvPr>
                  <p:cNvSpPr>
                    <a:spLocks noChangeArrowheads="1"/>
                  </p:cNvSpPr>
                  <p:nvPr/>
                </p:nvSpPr>
                <p:spPr bwMode="auto">
                  <a:xfrm>
                    <a:off x="609600" y="12954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9" name="Oval 18">
                  <a:extLst>
                    <a:ext uri="{FF2B5EF4-FFF2-40B4-BE49-F238E27FC236}">
                      <a16:creationId xmlns:a16="http://schemas.microsoft.com/office/drawing/2014/main" id="{F6D227CD-C12E-C434-B9D5-2686F503C035}"/>
                    </a:ext>
                  </a:extLst>
                </p:cNvPr>
                <p:cNvSpPr>
                  <a:spLocks noChangeArrowheads="1"/>
                </p:cNvSpPr>
                <p:nvPr/>
              </p:nvSpPr>
              <p:spPr bwMode="auto">
                <a:xfrm>
                  <a:off x="4953000" y="23622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grpSp>
      <p:grpSp>
        <p:nvGrpSpPr>
          <p:cNvPr id="56" name="Group 55">
            <a:extLst>
              <a:ext uri="{FF2B5EF4-FFF2-40B4-BE49-F238E27FC236}">
                <a16:creationId xmlns:a16="http://schemas.microsoft.com/office/drawing/2014/main" id="{B832FFDF-43C0-0046-2606-1AEBC3E3CAF1}"/>
              </a:ext>
            </a:extLst>
          </p:cNvPr>
          <p:cNvGrpSpPr/>
          <p:nvPr/>
        </p:nvGrpSpPr>
        <p:grpSpPr>
          <a:xfrm>
            <a:off x="5410200" y="4267200"/>
            <a:ext cx="2570508" cy="762000"/>
            <a:chOff x="5638800" y="4724400"/>
            <a:chExt cx="2570508" cy="762000"/>
          </a:xfrm>
        </p:grpSpPr>
        <p:sp>
          <p:nvSpPr>
            <p:cNvPr id="47" name="TextBox 46">
              <a:extLst>
                <a:ext uri="{FF2B5EF4-FFF2-40B4-BE49-F238E27FC236}">
                  <a16:creationId xmlns:a16="http://schemas.microsoft.com/office/drawing/2014/main" id="{CCF05D03-FA3E-B9AB-C403-9D488F4D0B15}"/>
                </a:ext>
              </a:extLst>
            </p:cNvPr>
            <p:cNvSpPr txBox="1"/>
            <p:nvPr/>
          </p:nvSpPr>
          <p:spPr>
            <a:xfrm>
              <a:off x="6400800" y="5029200"/>
              <a:ext cx="1808508" cy="307777"/>
            </a:xfrm>
            <a:prstGeom prst="rect">
              <a:avLst/>
            </a:prstGeom>
            <a:noFill/>
          </p:spPr>
          <p:txBody>
            <a:bodyPr wrap="none" rtlCol="0">
              <a:spAutoFit/>
            </a:bodyPr>
            <a:lstStyle/>
            <a:p>
              <a:pPr>
                <a:buNone/>
              </a:pPr>
              <a:r>
                <a:rPr lang="en-US" sz="1400" baseline="30000" dirty="0">
                  <a:latin typeface="+mn-lt"/>
                </a:rPr>
                <a:t>3</a:t>
              </a:r>
              <a:r>
                <a:rPr lang="en-US" sz="1400" dirty="0">
                  <a:latin typeface="+mn-lt"/>
                </a:rPr>
                <a:t>Helium ion = </a:t>
              </a:r>
              <a:r>
                <a:rPr lang="en-US" sz="1400" baseline="30000" dirty="0">
                  <a:latin typeface="+mn-lt"/>
                </a:rPr>
                <a:t>3</a:t>
              </a:r>
              <a:r>
                <a:rPr lang="en-US" sz="1400" dirty="0">
                  <a:latin typeface="+mn-lt"/>
                </a:rPr>
                <a:t>He</a:t>
              </a:r>
              <a:r>
                <a:rPr lang="en-US" sz="1400" baseline="30000" dirty="0">
                  <a:latin typeface="+mn-lt"/>
                </a:rPr>
                <a:t>++</a:t>
              </a:r>
              <a:endParaRPr lang="en-US" sz="1400" dirty="0">
                <a:latin typeface="+mn-lt"/>
              </a:endParaRPr>
            </a:p>
          </p:txBody>
        </p:sp>
        <p:grpSp>
          <p:nvGrpSpPr>
            <p:cNvPr id="49" name="Group 48">
              <a:extLst>
                <a:ext uri="{FF2B5EF4-FFF2-40B4-BE49-F238E27FC236}">
                  <a16:creationId xmlns:a16="http://schemas.microsoft.com/office/drawing/2014/main" id="{14C00058-D617-8BFA-0157-8523CD43CD86}"/>
                </a:ext>
              </a:extLst>
            </p:cNvPr>
            <p:cNvGrpSpPr/>
            <p:nvPr/>
          </p:nvGrpSpPr>
          <p:grpSpPr>
            <a:xfrm>
              <a:off x="5638800" y="4724400"/>
              <a:ext cx="783674" cy="762000"/>
              <a:chOff x="3733800" y="3962400"/>
              <a:chExt cx="783674" cy="762000"/>
            </a:xfrm>
          </p:grpSpPr>
          <p:sp>
            <p:nvSpPr>
              <p:cNvPr id="43" name="Oval 8">
                <a:extLst>
                  <a:ext uri="{FF2B5EF4-FFF2-40B4-BE49-F238E27FC236}">
                    <a16:creationId xmlns:a16="http://schemas.microsoft.com/office/drawing/2014/main" id="{6A53CED9-F963-4450-054F-C71224B58304}"/>
                  </a:ext>
                </a:extLst>
              </p:cNvPr>
              <p:cNvSpPr>
                <a:spLocks noChangeArrowheads="1"/>
              </p:cNvSpPr>
              <p:nvPr/>
            </p:nvSpPr>
            <p:spPr bwMode="auto">
              <a:xfrm>
                <a:off x="3733800" y="42672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4" name="Oval 8">
                <a:extLst>
                  <a:ext uri="{FF2B5EF4-FFF2-40B4-BE49-F238E27FC236}">
                    <a16:creationId xmlns:a16="http://schemas.microsoft.com/office/drawing/2014/main" id="{582B54F2-1B03-BFDC-2057-154E88C590DF}"/>
                  </a:ext>
                </a:extLst>
              </p:cNvPr>
              <p:cNvSpPr>
                <a:spLocks noChangeArrowheads="1"/>
              </p:cNvSpPr>
              <p:nvPr/>
            </p:nvSpPr>
            <p:spPr bwMode="auto">
              <a:xfrm>
                <a:off x="3886200" y="44196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5" name="Oval 18">
                <a:extLst>
                  <a:ext uri="{FF2B5EF4-FFF2-40B4-BE49-F238E27FC236}">
                    <a16:creationId xmlns:a16="http://schemas.microsoft.com/office/drawing/2014/main" id="{5998C42B-B79F-54FF-B9B3-B5FA1BA9E364}"/>
                  </a:ext>
                </a:extLst>
              </p:cNvPr>
              <p:cNvSpPr>
                <a:spLocks noChangeArrowheads="1"/>
              </p:cNvSpPr>
              <p:nvPr/>
            </p:nvSpPr>
            <p:spPr bwMode="auto">
              <a:xfrm>
                <a:off x="3962400" y="41910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8" name="TextBox 47">
                <a:extLst>
                  <a:ext uri="{FF2B5EF4-FFF2-40B4-BE49-F238E27FC236}">
                    <a16:creationId xmlns:a16="http://schemas.microsoft.com/office/drawing/2014/main" id="{512F4AF2-49C0-5818-9B79-7384C629D995}"/>
                  </a:ext>
                </a:extLst>
              </p:cNvPr>
              <p:cNvSpPr txBox="1"/>
              <p:nvPr/>
            </p:nvSpPr>
            <p:spPr>
              <a:xfrm>
                <a:off x="4114800" y="3962400"/>
                <a:ext cx="402674" cy="307777"/>
              </a:xfrm>
              <a:prstGeom prst="rect">
                <a:avLst/>
              </a:prstGeom>
              <a:noFill/>
            </p:spPr>
            <p:txBody>
              <a:bodyPr wrap="none" rtlCol="0">
                <a:spAutoFit/>
              </a:bodyPr>
              <a:lstStyle/>
              <a:p>
                <a:pPr>
                  <a:buNone/>
                </a:pPr>
                <a:r>
                  <a:rPr lang="en-US" sz="1400" dirty="0">
                    <a:latin typeface="+mn-lt"/>
                  </a:rPr>
                  <a:t>++</a:t>
                </a:r>
              </a:p>
            </p:txBody>
          </p:sp>
        </p:grpSp>
      </p:grpSp>
      <p:sp>
        <p:nvSpPr>
          <p:cNvPr id="51" name="TextBox 50">
            <a:extLst>
              <a:ext uri="{FF2B5EF4-FFF2-40B4-BE49-F238E27FC236}">
                <a16:creationId xmlns:a16="http://schemas.microsoft.com/office/drawing/2014/main" id="{5E4492D7-FD5A-482F-5FC0-6DF158223B89}"/>
              </a:ext>
            </a:extLst>
          </p:cNvPr>
          <p:cNvSpPr txBox="1"/>
          <p:nvPr/>
        </p:nvSpPr>
        <p:spPr>
          <a:xfrm>
            <a:off x="5715000" y="1066800"/>
            <a:ext cx="2236510" cy="307777"/>
          </a:xfrm>
          <a:prstGeom prst="rect">
            <a:avLst/>
          </a:prstGeom>
          <a:noFill/>
        </p:spPr>
        <p:txBody>
          <a:bodyPr wrap="none" rtlCol="0">
            <a:spAutoFit/>
          </a:bodyPr>
          <a:lstStyle/>
          <a:p>
            <a:pPr>
              <a:buNone/>
            </a:pPr>
            <a:r>
              <a:rPr lang="en-US" sz="1400" dirty="0">
                <a:latin typeface="+mn-lt"/>
              </a:rPr>
              <a:t>The </a:t>
            </a:r>
            <a:r>
              <a:rPr lang="en-US" sz="1400" strike="sngStrike" dirty="0">
                <a:latin typeface="+mn-lt"/>
              </a:rPr>
              <a:t>Iconic</a:t>
            </a:r>
            <a:r>
              <a:rPr lang="en-US" sz="1400" dirty="0">
                <a:latin typeface="+mn-lt"/>
              </a:rPr>
              <a:t>  Ionic Players</a:t>
            </a:r>
          </a:p>
        </p:txBody>
      </p:sp>
      <p:grpSp>
        <p:nvGrpSpPr>
          <p:cNvPr id="64" name="Group 63">
            <a:extLst>
              <a:ext uri="{FF2B5EF4-FFF2-40B4-BE49-F238E27FC236}">
                <a16:creationId xmlns:a16="http://schemas.microsoft.com/office/drawing/2014/main" id="{3C641525-DB58-8B40-D810-D00354E7F25E}"/>
              </a:ext>
            </a:extLst>
          </p:cNvPr>
          <p:cNvGrpSpPr/>
          <p:nvPr/>
        </p:nvGrpSpPr>
        <p:grpSpPr>
          <a:xfrm>
            <a:off x="5410200" y="5181600"/>
            <a:ext cx="2570508" cy="762000"/>
            <a:chOff x="1447800" y="4724400"/>
            <a:chExt cx="2570508" cy="762000"/>
          </a:xfrm>
        </p:grpSpPr>
        <p:grpSp>
          <p:nvGrpSpPr>
            <p:cNvPr id="63" name="Group 62">
              <a:extLst>
                <a:ext uri="{FF2B5EF4-FFF2-40B4-BE49-F238E27FC236}">
                  <a16:creationId xmlns:a16="http://schemas.microsoft.com/office/drawing/2014/main" id="{CFF6CEFD-B3C6-A4F4-EAC9-E443BFA2144D}"/>
                </a:ext>
              </a:extLst>
            </p:cNvPr>
            <p:cNvGrpSpPr/>
            <p:nvPr/>
          </p:nvGrpSpPr>
          <p:grpSpPr>
            <a:xfrm>
              <a:off x="1447800" y="4876800"/>
              <a:ext cx="533400" cy="609600"/>
              <a:chOff x="1447800" y="4876800"/>
              <a:chExt cx="533400" cy="609600"/>
            </a:xfrm>
          </p:grpSpPr>
          <p:sp>
            <p:nvSpPr>
              <p:cNvPr id="18" name="Oval 18">
                <a:extLst>
                  <a:ext uri="{FF2B5EF4-FFF2-40B4-BE49-F238E27FC236}">
                    <a16:creationId xmlns:a16="http://schemas.microsoft.com/office/drawing/2014/main" id="{8CEB5BB3-95B0-4F20-A7EA-1ACD7F7113F2}"/>
                  </a:ext>
                </a:extLst>
              </p:cNvPr>
              <p:cNvSpPr>
                <a:spLocks noChangeArrowheads="1"/>
              </p:cNvSpPr>
              <p:nvPr/>
            </p:nvSpPr>
            <p:spPr bwMode="auto">
              <a:xfrm>
                <a:off x="1524000" y="48768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7" name="Oval 8">
                <a:extLst>
                  <a:ext uri="{FF2B5EF4-FFF2-40B4-BE49-F238E27FC236}">
                    <a16:creationId xmlns:a16="http://schemas.microsoft.com/office/drawing/2014/main" id="{3015AFDC-67B7-5D87-FCC1-6BB0C43C5B52}"/>
                  </a:ext>
                </a:extLst>
              </p:cNvPr>
              <p:cNvSpPr>
                <a:spLocks noChangeArrowheads="1"/>
              </p:cNvSpPr>
              <p:nvPr/>
            </p:nvSpPr>
            <p:spPr bwMode="auto">
              <a:xfrm>
                <a:off x="1447800" y="50292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8" name="Oval 8">
                <a:extLst>
                  <a:ext uri="{FF2B5EF4-FFF2-40B4-BE49-F238E27FC236}">
                    <a16:creationId xmlns:a16="http://schemas.microsoft.com/office/drawing/2014/main" id="{0EBA78F0-AE5E-FB23-109A-149FA204F5E4}"/>
                  </a:ext>
                </a:extLst>
              </p:cNvPr>
              <p:cNvSpPr>
                <a:spLocks noChangeArrowheads="1"/>
              </p:cNvSpPr>
              <p:nvPr/>
            </p:nvSpPr>
            <p:spPr bwMode="auto">
              <a:xfrm>
                <a:off x="1600200" y="51816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60" name="Oval 18">
                <a:extLst>
                  <a:ext uri="{FF2B5EF4-FFF2-40B4-BE49-F238E27FC236}">
                    <a16:creationId xmlns:a16="http://schemas.microsoft.com/office/drawing/2014/main" id="{C092923C-A8E8-BB1D-8E42-3CB3356C20C9}"/>
                  </a:ext>
                </a:extLst>
              </p:cNvPr>
              <p:cNvSpPr>
                <a:spLocks noChangeArrowheads="1"/>
              </p:cNvSpPr>
              <p:nvPr/>
            </p:nvSpPr>
            <p:spPr bwMode="auto">
              <a:xfrm>
                <a:off x="1676400" y="50292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61" name="TextBox 60">
              <a:extLst>
                <a:ext uri="{FF2B5EF4-FFF2-40B4-BE49-F238E27FC236}">
                  <a16:creationId xmlns:a16="http://schemas.microsoft.com/office/drawing/2014/main" id="{64021667-2965-46FC-F653-5D98A3DEB844}"/>
                </a:ext>
              </a:extLst>
            </p:cNvPr>
            <p:cNvSpPr txBox="1"/>
            <p:nvPr/>
          </p:nvSpPr>
          <p:spPr>
            <a:xfrm>
              <a:off x="2209800" y="5029200"/>
              <a:ext cx="1808508" cy="307777"/>
            </a:xfrm>
            <a:prstGeom prst="rect">
              <a:avLst/>
            </a:prstGeom>
            <a:noFill/>
          </p:spPr>
          <p:txBody>
            <a:bodyPr wrap="none" rtlCol="0">
              <a:spAutoFit/>
            </a:bodyPr>
            <a:lstStyle/>
            <a:p>
              <a:pPr>
                <a:buNone/>
              </a:pPr>
              <a:r>
                <a:rPr lang="en-US" sz="1400" baseline="30000" dirty="0">
                  <a:latin typeface="+mn-lt"/>
                </a:rPr>
                <a:t>4</a:t>
              </a:r>
              <a:r>
                <a:rPr lang="en-US" sz="1400" dirty="0">
                  <a:latin typeface="+mn-lt"/>
                </a:rPr>
                <a:t>Helium ion = </a:t>
              </a:r>
              <a:r>
                <a:rPr lang="en-US" sz="1400" baseline="30000" dirty="0">
                  <a:latin typeface="+mn-lt"/>
                </a:rPr>
                <a:t>4</a:t>
              </a:r>
              <a:r>
                <a:rPr lang="en-US" sz="1400" dirty="0">
                  <a:latin typeface="+mn-lt"/>
                </a:rPr>
                <a:t>He</a:t>
              </a:r>
              <a:r>
                <a:rPr lang="en-US" sz="1400" baseline="30000" dirty="0">
                  <a:latin typeface="+mn-lt"/>
                </a:rPr>
                <a:t>++</a:t>
              </a:r>
              <a:endParaRPr lang="en-US" sz="1400" dirty="0">
                <a:latin typeface="+mn-lt"/>
              </a:endParaRPr>
            </a:p>
          </p:txBody>
        </p:sp>
        <p:sp>
          <p:nvSpPr>
            <p:cNvPr id="62" name="TextBox 61">
              <a:extLst>
                <a:ext uri="{FF2B5EF4-FFF2-40B4-BE49-F238E27FC236}">
                  <a16:creationId xmlns:a16="http://schemas.microsoft.com/office/drawing/2014/main" id="{8E0F5AAA-581A-BE1F-F057-BBE603B30E46}"/>
                </a:ext>
              </a:extLst>
            </p:cNvPr>
            <p:cNvSpPr txBox="1"/>
            <p:nvPr/>
          </p:nvSpPr>
          <p:spPr>
            <a:xfrm>
              <a:off x="1828800" y="4724400"/>
              <a:ext cx="402674" cy="307777"/>
            </a:xfrm>
            <a:prstGeom prst="rect">
              <a:avLst/>
            </a:prstGeom>
            <a:noFill/>
          </p:spPr>
          <p:txBody>
            <a:bodyPr wrap="none" rtlCol="0">
              <a:spAutoFit/>
            </a:bodyPr>
            <a:lstStyle/>
            <a:p>
              <a:pPr>
                <a:buNone/>
              </a:pPr>
              <a:r>
                <a:rPr lang="en-US" sz="1400" dirty="0">
                  <a:latin typeface="+mn-lt"/>
                </a:rPr>
                <a:t>++</a:t>
              </a:r>
            </a:p>
          </p:txBody>
        </p:sp>
      </p:grpSp>
      <p:cxnSp>
        <p:nvCxnSpPr>
          <p:cNvPr id="66" name="Straight Connector 65">
            <a:extLst>
              <a:ext uri="{FF2B5EF4-FFF2-40B4-BE49-F238E27FC236}">
                <a16:creationId xmlns:a16="http://schemas.microsoft.com/office/drawing/2014/main" id="{852883EF-1AE6-35CB-182B-1F0834F278F6}"/>
              </a:ext>
            </a:extLst>
          </p:cNvPr>
          <p:cNvCxnSpPr>
            <a:cxnSpLocks/>
          </p:cNvCxnSpPr>
          <p:nvPr/>
        </p:nvCxnSpPr>
        <p:spPr bwMode="auto">
          <a:xfrm>
            <a:off x="5029200" y="3886200"/>
            <a:ext cx="3048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37142FB6-A718-354A-804B-E1ABE2E33742}"/>
              </a:ext>
            </a:extLst>
          </p:cNvPr>
          <p:cNvSpPr txBox="1"/>
          <p:nvPr/>
        </p:nvSpPr>
        <p:spPr>
          <a:xfrm>
            <a:off x="5486400" y="1371600"/>
            <a:ext cx="2140330" cy="307777"/>
          </a:xfrm>
          <a:prstGeom prst="rect">
            <a:avLst/>
          </a:prstGeom>
          <a:noFill/>
        </p:spPr>
        <p:txBody>
          <a:bodyPr wrap="none" rtlCol="0">
            <a:spAutoFit/>
          </a:bodyPr>
          <a:lstStyle/>
          <a:p>
            <a:pPr>
              <a:buNone/>
            </a:pPr>
            <a:r>
              <a:rPr lang="en-US" sz="1400" dirty="0">
                <a:solidFill>
                  <a:schemeClr val="accent6">
                    <a:lumMod val="75000"/>
                  </a:schemeClr>
                </a:solidFill>
                <a:latin typeface="+mn-lt"/>
              </a:rPr>
              <a:t>The hydrogen isotopes</a:t>
            </a:r>
          </a:p>
        </p:txBody>
      </p:sp>
      <p:sp>
        <p:nvSpPr>
          <p:cNvPr id="69" name="TextBox 68">
            <a:extLst>
              <a:ext uri="{FF2B5EF4-FFF2-40B4-BE49-F238E27FC236}">
                <a16:creationId xmlns:a16="http://schemas.microsoft.com/office/drawing/2014/main" id="{855037BE-1F77-5A6F-B8E4-EDAE3A891E23}"/>
              </a:ext>
            </a:extLst>
          </p:cNvPr>
          <p:cNvSpPr txBox="1"/>
          <p:nvPr/>
        </p:nvSpPr>
        <p:spPr>
          <a:xfrm>
            <a:off x="5638800" y="4038600"/>
            <a:ext cx="1867819" cy="307777"/>
          </a:xfrm>
          <a:prstGeom prst="rect">
            <a:avLst/>
          </a:prstGeom>
          <a:noFill/>
        </p:spPr>
        <p:txBody>
          <a:bodyPr wrap="none" rtlCol="0">
            <a:spAutoFit/>
          </a:bodyPr>
          <a:lstStyle/>
          <a:p>
            <a:pPr>
              <a:buNone/>
            </a:pPr>
            <a:r>
              <a:rPr lang="en-US" sz="1400" dirty="0">
                <a:solidFill>
                  <a:schemeClr val="accent5">
                    <a:lumMod val="50000"/>
                  </a:schemeClr>
                </a:solidFill>
                <a:latin typeface="+mn-lt"/>
              </a:rPr>
              <a:t>The helium isotopes</a:t>
            </a:r>
          </a:p>
        </p:txBody>
      </p:sp>
      <p:grpSp>
        <p:nvGrpSpPr>
          <p:cNvPr id="78" name="Group 77">
            <a:extLst>
              <a:ext uri="{FF2B5EF4-FFF2-40B4-BE49-F238E27FC236}">
                <a16:creationId xmlns:a16="http://schemas.microsoft.com/office/drawing/2014/main" id="{1B26AD4D-76A0-1A02-2AA0-A312AD90A1AA}"/>
              </a:ext>
            </a:extLst>
          </p:cNvPr>
          <p:cNvGrpSpPr/>
          <p:nvPr/>
        </p:nvGrpSpPr>
        <p:grpSpPr>
          <a:xfrm>
            <a:off x="685800" y="1066800"/>
            <a:ext cx="1145953" cy="536377"/>
            <a:chOff x="3352800" y="1066800"/>
            <a:chExt cx="1145953" cy="536377"/>
          </a:xfrm>
        </p:grpSpPr>
        <p:sp>
          <p:nvSpPr>
            <p:cNvPr id="16" name="Oval 8">
              <a:extLst>
                <a:ext uri="{FF2B5EF4-FFF2-40B4-BE49-F238E27FC236}">
                  <a16:creationId xmlns:a16="http://schemas.microsoft.com/office/drawing/2014/main" id="{92660090-C2B8-4CD2-24C9-07CD7897ACDB}"/>
                </a:ext>
              </a:extLst>
            </p:cNvPr>
            <p:cNvSpPr>
              <a:spLocks noChangeArrowheads="1"/>
            </p:cNvSpPr>
            <p:nvPr/>
          </p:nvSpPr>
          <p:spPr bwMode="auto">
            <a:xfrm>
              <a:off x="3352800" y="12954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 name="TextBox 19">
              <a:extLst>
                <a:ext uri="{FF2B5EF4-FFF2-40B4-BE49-F238E27FC236}">
                  <a16:creationId xmlns:a16="http://schemas.microsoft.com/office/drawing/2014/main" id="{4969CAB4-B62C-1396-9838-BF3E27B2426D}"/>
                </a:ext>
              </a:extLst>
            </p:cNvPr>
            <p:cNvSpPr txBox="1"/>
            <p:nvPr/>
          </p:nvSpPr>
          <p:spPr>
            <a:xfrm>
              <a:off x="3733800" y="1295400"/>
              <a:ext cx="764953" cy="307777"/>
            </a:xfrm>
            <a:prstGeom prst="rect">
              <a:avLst/>
            </a:prstGeom>
            <a:noFill/>
          </p:spPr>
          <p:txBody>
            <a:bodyPr wrap="none" rtlCol="0">
              <a:spAutoFit/>
            </a:bodyPr>
            <a:lstStyle/>
            <a:p>
              <a:pPr>
                <a:buNone/>
              </a:pPr>
              <a:r>
                <a:rPr lang="en-US" sz="1400" dirty="0">
                  <a:latin typeface="+mn-lt"/>
                </a:rPr>
                <a:t>proton</a:t>
              </a:r>
            </a:p>
          </p:txBody>
        </p:sp>
        <p:sp>
          <p:nvSpPr>
            <p:cNvPr id="70" name="TextBox 69">
              <a:extLst>
                <a:ext uri="{FF2B5EF4-FFF2-40B4-BE49-F238E27FC236}">
                  <a16:creationId xmlns:a16="http://schemas.microsoft.com/office/drawing/2014/main" id="{A8EFFEB6-3F91-72C7-0C46-7941D50CA80E}"/>
                </a:ext>
              </a:extLst>
            </p:cNvPr>
            <p:cNvSpPr txBox="1"/>
            <p:nvPr/>
          </p:nvSpPr>
          <p:spPr>
            <a:xfrm>
              <a:off x="3505200" y="1066800"/>
              <a:ext cx="309700" cy="338554"/>
            </a:xfrm>
            <a:prstGeom prst="rect">
              <a:avLst/>
            </a:prstGeom>
            <a:noFill/>
          </p:spPr>
          <p:txBody>
            <a:bodyPr wrap="none" rtlCol="0">
              <a:spAutoFit/>
            </a:bodyPr>
            <a:lstStyle/>
            <a:p>
              <a:pPr>
                <a:buNone/>
              </a:pPr>
              <a:r>
                <a:rPr lang="en-US" sz="1600" dirty="0">
                  <a:latin typeface="+mn-lt"/>
                </a:rPr>
                <a:t>+</a:t>
              </a:r>
            </a:p>
          </p:txBody>
        </p:sp>
      </p:grpSp>
      <p:grpSp>
        <p:nvGrpSpPr>
          <p:cNvPr id="82" name="Group 81">
            <a:extLst>
              <a:ext uri="{FF2B5EF4-FFF2-40B4-BE49-F238E27FC236}">
                <a16:creationId xmlns:a16="http://schemas.microsoft.com/office/drawing/2014/main" id="{B14AD019-3F58-EB3F-1741-1D16D42F53CF}"/>
              </a:ext>
            </a:extLst>
          </p:cNvPr>
          <p:cNvGrpSpPr/>
          <p:nvPr/>
        </p:nvGrpSpPr>
        <p:grpSpPr>
          <a:xfrm>
            <a:off x="152400" y="2057400"/>
            <a:ext cx="4572000" cy="3276600"/>
            <a:chOff x="152400" y="2057400"/>
            <a:chExt cx="4572000" cy="3276600"/>
          </a:xfrm>
        </p:grpSpPr>
        <p:sp>
          <p:nvSpPr>
            <p:cNvPr id="81" name="Rectangle 80">
              <a:extLst>
                <a:ext uri="{FF2B5EF4-FFF2-40B4-BE49-F238E27FC236}">
                  <a16:creationId xmlns:a16="http://schemas.microsoft.com/office/drawing/2014/main" id="{1D5C9D1D-3BED-2563-3044-F965500AB5B7}"/>
                </a:ext>
              </a:extLst>
            </p:cNvPr>
            <p:cNvSpPr/>
            <p:nvPr/>
          </p:nvSpPr>
          <p:spPr bwMode="auto">
            <a:xfrm>
              <a:off x="152400" y="3733800"/>
              <a:ext cx="4267200" cy="16002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charset="2"/>
                <a:buChar char="l"/>
                <a:tabLst/>
              </a:pPr>
              <a:endParaRPr kumimoji="0" lang="en-US" sz="3200" b="0" i="0" u="none" strike="noStrike" cap="none" normalizeH="0" baseline="0">
                <a:ln>
                  <a:noFill/>
                </a:ln>
                <a:solidFill>
                  <a:schemeClr val="tx2"/>
                </a:solidFill>
                <a:effectLst/>
                <a:latin typeface="Times New Roman" charset="0"/>
              </a:endParaRPr>
            </a:p>
          </p:txBody>
        </p:sp>
        <p:sp>
          <p:nvSpPr>
            <p:cNvPr id="80" name="Rectangle 79">
              <a:extLst>
                <a:ext uri="{FF2B5EF4-FFF2-40B4-BE49-F238E27FC236}">
                  <a16:creationId xmlns:a16="http://schemas.microsoft.com/office/drawing/2014/main" id="{88BEDFF0-7489-2297-9F15-4B4E5574F4BA}"/>
                </a:ext>
              </a:extLst>
            </p:cNvPr>
            <p:cNvSpPr/>
            <p:nvPr/>
          </p:nvSpPr>
          <p:spPr bwMode="auto">
            <a:xfrm>
              <a:off x="152400" y="2057400"/>
              <a:ext cx="4267200" cy="1600200"/>
            </a:xfrm>
            <a:prstGeom prst="rect">
              <a:avLst/>
            </a:prstGeom>
            <a:solidFill>
              <a:schemeClr val="accent1">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charset="2"/>
                <a:buChar char="l"/>
                <a:tabLst/>
              </a:pPr>
              <a:endParaRPr kumimoji="0" lang="en-US" sz="3200" b="0" i="0" u="none" strike="noStrike" cap="none" normalizeH="0" baseline="0">
                <a:ln>
                  <a:noFill/>
                </a:ln>
                <a:solidFill>
                  <a:schemeClr val="tx2"/>
                </a:solidFill>
                <a:effectLst/>
                <a:latin typeface="Times New Roman" charset="0"/>
              </a:endParaRPr>
            </a:p>
          </p:txBody>
        </p:sp>
        <p:grpSp>
          <p:nvGrpSpPr>
            <p:cNvPr id="77" name="Group 76">
              <a:extLst>
                <a:ext uri="{FF2B5EF4-FFF2-40B4-BE49-F238E27FC236}">
                  <a16:creationId xmlns:a16="http://schemas.microsoft.com/office/drawing/2014/main" id="{B2DC2BEA-D895-6EAA-42C5-1C0D421847D4}"/>
                </a:ext>
              </a:extLst>
            </p:cNvPr>
            <p:cNvGrpSpPr/>
            <p:nvPr/>
          </p:nvGrpSpPr>
          <p:grpSpPr>
            <a:xfrm>
              <a:off x="228600" y="2286000"/>
              <a:ext cx="4495800" cy="2502932"/>
              <a:chOff x="533400" y="2438400"/>
              <a:chExt cx="4495800" cy="2502932"/>
            </a:xfrm>
          </p:grpSpPr>
          <p:grpSp>
            <p:nvGrpSpPr>
              <p:cNvPr id="73" name="Group 72">
                <a:extLst>
                  <a:ext uri="{FF2B5EF4-FFF2-40B4-BE49-F238E27FC236}">
                    <a16:creationId xmlns:a16="http://schemas.microsoft.com/office/drawing/2014/main" id="{ECA2D77F-C5E6-8872-9D22-B138286EB263}"/>
                  </a:ext>
                </a:extLst>
              </p:cNvPr>
              <p:cNvGrpSpPr/>
              <p:nvPr/>
            </p:nvGrpSpPr>
            <p:grpSpPr>
              <a:xfrm>
                <a:off x="533400" y="2438400"/>
                <a:ext cx="3733800" cy="1131332"/>
                <a:chOff x="304800" y="4191000"/>
                <a:chExt cx="3733800" cy="1131332"/>
              </a:xfrm>
            </p:grpSpPr>
            <p:sp>
              <p:nvSpPr>
                <p:cNvPr id="6" name="Text Box 30">
                  <a:extLst>
                    <a:ext uri="{FF2B5EF4-FFF2-40B4-BE49-F238E27FC236}">
                      <a16:creationId xmlns:a16="http://schemas.microsoft.com/office/drawing/2014/main" id="{325B1FF2-7376-6D27-1988-70E5956AD69F}"/>
                    </a:ext>
                  </a:extLst>
                </p:cNvPr>
                <p:cNvSpPr txBox="1">
                  <a:spLocks noChangeArrowheads="1"/>
                </p:cNvSpPr>
                <p:nvPr/>
              </p:nvSpPr>
              <p:spPr bwMode="auto">
                <a:xfrm>
                  <a:off x="304800" y="4191000"/>
                  <a:ext cx="3505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Tx/>
                    <a:buNone/>
                  </a:pPr>
                  <a:r>
                    <a:rPr lang="en-US" sz="1800" dirty="0">
                      <a:latin typeface="Century Gothic" charset="0"/>
                    </a:rPr>
                    <a:t>D</a:t>
                  </a:r>
                  <a:r>
                    <a:rPr lang="en-US" sz="1800" baseline="30000" dirty="0">
                      <a:latin typeface="Century Gothic" charset="0"/>
                    </a:rPr>
                    <a:t>+</a:t>
                  </a:r>
                  <a:r>
                    <a:rPr lang="en-US" sz="1800" dirty="0">
                      <a:latin typeface="Century Gothic" charset="0"/>
                    </a:rPr>
                    <a:t> + D</a:t>
                  </a:r>
                  <a:r>
                    <a:rPr lang="en-US" sz="1800" baseline="30000" dirty="0">
                      <a:latin typeface="Century Gothic" charset="0"/>
                    </a:rPr>
                    <a:t>+</a:t>
                  </a:r>
                  <a:r>
                    <a:rPr lang="en-US" sz="1800" dirty="0">
                      <a:latin typeface="Century Gothic" charset="0"/>
                    </a:rPr>
                    <a:t> </a:t>
                  </a:r>
                  <a:r>
                    <a:rPr lang="en-US" sz="1800" dirty="0">
                      <a:latin typeface="Century Gothic" charset="0"/>
                      <a:sym typeface="Wingdings" pitchFamily="2" charset="2"/>
                    </a:rPr>
                    <a:t> T</a:t>
                  </a:r>
                  <a:r>
                    <a:rPr lang="en-US" sz="1800" baseline="30000" dirty="0">
                      <a:latin typeface="Century Gothic" charset="0"/>
                      <a:sym typeface="Wingdings" pitchFamily="2" charset="2"/>
                    </a:rPr>
                    <a:t>+</a:t>
                  </a:r>
                  <a:r>
                    <a:rPr lang="en-US" sz="1800" dirty="0">
                      <a:latin typeface="Century Gothic" charset="0"/>
                      <a:sym typeface="Wingdings" pitchFamily="2" charset="2"/>
                    </a:rPr>
                    <a:t> + p</a:t>
                  </a:r>
                  <a:r>
                    <a:rPr lang="en-US" sz="1800" baseline="30000" dirty="0">
                      <a:latin typeface="Century Gothic" charset="0"/>
                      <a:sym typeface="Wingdings" pitchFamily="2" charset="2"/>
                    </a:rPr>
                    <a:t>+</a:t>
                  </a:r>
                  <a:r>
                    <a:rPr lang="en-US" sz="1800" dirty="0">
                      <a:latin typeface="Century Gothic" charset="0"/>
                      <a:sym typeface="Wingdings" pitchFamily="2" charset="2"/>
                    </a:rPr>
                    <a:t> + 4.03 MeV</a:t>
                  </a:r>
                  <a:endParaRPr lang="en-US" sz="1800" baseline="30000" dirty="0">
                    <a:latin typeface="Century Gothic" charset="0"/>
                  </a:endParaRPr>
                </a:p>
              </p:txBody>
            </p:sp>
            <p:sp>
              <p:nvSpPr>
                <p:cNvPr id="71" name="Text Box 30">
                  <a:extLst>
                    <a:ext uri="{FF2B5EF4-FFF2-40B4-BE49-F238E27FC236}">
                      <a16:creationId xmlns:a16="http://schemas.microsoft.com/office/drawing/2014/main" id="{BCB352FA-0B0B-C574-C393-66CB54581848}"/>
                    </a:ext>
                  </a:extLst>
                </p:cNvPr>
                <p:cNvSpPr txBox="1">
                  <a:spLocks noChangeArrowheads="1"/>
                </p:cNvSpPr>
                <p:nvPr/>
              </p:nvSpPr>
              <p:spPr bwMode="auto">
                <a:xfrm>
                  <a:off x="304800" y="4953000"/>
                  <a:ext cx="3733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Tx/>
                    <a:buNone/>
                  </a:pPr>
                  <a:r>
                    <a:rPr lang="en-US" sz="1800" dirty="0">
                      <a:latin typeface="Century Gothic" charset="0"/>
                    </a:rPr>
                    <a:t>D</a:t>
                  </a:r>
                  <a:r>
                    <a:rPr lang="en-US" sz="1800" baseline="30000" dirty="0">
                      <a:latin typeface="Century Gothic" charset="0"/>
                    </a:rPr>
                    <a:t>+</a:t>
                  </a:r>
                  <a:r>
                    <a:rPr lang="en-US" sz="1800" dirty="0">
                      <a:latin typeface="Century Gothic" charset="0"/>
                    </a:rPr>
                    <a:t> + D</a:t>
                  </a:r>
                  <a:r>
                    <a:rPr lang="en-US" sz="1800" baseline="30000" dirty="0">
                      <a:latin typeface="Century Gothic" charset="0"/>
                    </a:rPr>
                    <a:t>+</a:t>
                  </a:r>
                  <a:r>
                    <a:rPr lang="en-US" sz="1800" dirty="0">
                      <a:latin typeface="Century Gothic" charset="0"/>
                    </a:rPr>
                    <a:t> </a:t>
                  </a:r>
                  <a:r>
                    <a:rPr lang="en-US" sz="1800" dirty="0">
                      <a:latin typeface="Century Gothic" charset="0"/>
                      <a:sym typeface="Wingdings" pitchFamily="2" charset="2"/>
                    </a:rPr>
                    <a:t> </a:t>
                  </a:r>
                  <a:r>
                    <a:rPr lang="en-US" sz="1800" baseline="30000" dirty="0">
                      <a:latin typeface="Century Gothic" charset="0"/>
                      <a:sym typeface="Wingdings" pitchFamily="2" charset="2"/>
                    </a:rPr>
                    <a:t>3</a:t>
                  </a:r>
                  <a:r>
                    <a:rPr lang="en-US" sz="1800" dirty="0">
                      <a:latin typeface="Century Gothic" charset="0"/>
                      <a:sym typeface="Wingdings" pitchFamily="2" charset="2"/>
                    </a:rPr>
                    <a:t>He</a:t>
                  </a:r>
                  <a:r>
                    <a:rPr lang="en-US" sz="1800" baseline="30000" dirty="0">
                      <a:latin typeface="Century Gothic" charset="0"/>
                      <a:sym typeface="Wingdings" pitchFamily="2" charset="2"/>
                    </a:rPr>
                    <a:t>++</a:t>
                  </a:r>
                  <a:r>
                    <a:rPr lang="en-US" sz="1800" dirty="0">
                      <a:latin typeface="Century Gothic" charset="0"/>
                      <a:sym typeface="Wingdings" pitchFamily="2" charset="2"/>
                    </a:rPr>
                    <a:t> + n + 3.27 MeV </a:t>
                  </a:r>
                  <a:endParaRPr lang="en-US" sz="1800" baseline="30000" dirty="0">
                    <a:latin typeface="Century Gothic" charset="0"/>
                  </a:endParaRPr>
                </a:p>
              </p:txBody>
            </p:sp>
            <p:sp>
              <p:nvSpPr>
                <p:cNvPr id="72" name="Text Box 30">
                  <a:extLst>
                    <a:ext uri="{FF2B5EF4-FFF2-40B4-BE49-F238E27FC236}">
                      <a16:creationId xmlns:a16="http://schemas.microsoft.com/office/drawing/2014/main" id="{84A32CC3-DDD0-68DB-60CD-15BB13E34721}"/>
                    </a:ext>
                  </a:extLst>
                </p:cNvPr>
                <p:cNvSpPr txBox="1">
                  <a:spLocks noChangeArrowheads="1"/>
                </p:cNvSpPr>
                <p:nvPr/>
              </p:nvSpPr>
              <p:spPr bwMode="auto">
                <a:xfrm>
                  <a:off x="1371600" y="4572000"/>
                  <a:ext cx="152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Tx/>
                    <a:buNone/>
                  </a:pPr>
                  <a:r>
                    <a:rPr lang="en-US" sz="1800" dirty="0">
                      <a:latin typeface="Century Gothic" charset="0"/>
                    </a:rPr>
                    <a:t>OR (50:50)</a:t>
                  </a:r>
                  <a:endParaRPr lang="en-US" sz="1800" baseline="30000" dirty="0">
                    <a:latin typeface="Century Gothic" charset="0"/>
                  </a:endParaRPr>
                </a:p>
              </p:txBody>
            </p:sp>
          </p:grpSp>
          <p:grpSp>
            <p:nvGrpSpPr>
              <p:cNvPr id="76" name="Group 75">
                <a:extLst>
                  <a:ext uri="{FF2B5EF4-FFF2-40B4-BE49-F238E27FC236}">
                    <a16:creationId xmlns:a16="http://schemas.microsoft.com/office/drawing/2014/main" id="{BF829015-DF29-FE8E-272C-A86C101832D1}"/>
                  </a:ext>
                </a:extLst>
              </p:cNvPr>
              <p:cNvGrpSpPr/>
              <p:nvPr/>
            </p:nvGrpSpPr>
            <p:grpSpPr>
              <a:xfrm>
                <a:off x="533400" y="4038600"/>
                <a:ext cx="4495800" cy="902732"/>
                <a:chOff x="533400" y="4038600"/>
                <a:chExt cx="4495800" cy="902732"/>
              </a:xfrm>
            </p:grpSpPr>
            <p:sp>
              <p:nvSpPr>
                <p:cNvPr id="74" name="Text Box 30">
                  <a:extLst>
                    <a:ext uri="{FF2B5EF4-FFF2-40B4-BE49-F238E27FC236}">
                      <a16:creationId xmlns:a16="http://schemas.microsoft.com/office/drawing/2014/main" id="{512C83CE-5DB6-099A-88A6-C5BB5040B05B}"/>
                    </a:ext>
                  </a:extLst>
                </p:cNvPr>
                <p:cNvSpPr txBox="1">
                  <a:spLocks noChangeArrowheads="1"/>
                </p:cNvSpPr>
                <p:nvPr/>
              </p:nvSpPr>
              <p:spPr bwMode="auto">
                <a:xfrm>
                  <a:off x="533400" y="4038600"/>
                  <a:ext cx="3733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Tx/>
                    <a:buNone/>
                  </a:pPr>
                  <a:r>
                    <a:rPr lang="en-US" sz="1800" dirty="0">
                      <a:latin typeface="Century Gothic" charset="0"/>
                    </a:rPr>
                    <a:t>D</a:t>
                  </a:r>
                  <a:r>
                    <a:rPr lang="en-US" sz="1800" baseline="30000" dirty="0">
                      <a:latin typeface="Century Gothic" charset="0"/>
                    </a:rPr>
                    <a:t>+</a:t>
                  </a:r>
                  <a:r>
                    <a:rPr lang="en-US" sz="1800" dirty="0">
                      <a:latin typeface="Century Gothic" charset="0"/>
                    </a:rPr>
                    <a:t> + T</a:t>
                  </a:r>
                  <a:r>
                    <a:rPr lang="en-US" sz="1800" baseline="30000" dirty="0">
                      <a:latin typeface="Century Gothic" charset="0"/>
                    </a:rPr>
                    <a:t>+</a:t>
                  </a:r>
                  <a:r>
                    <a:rPr lang="en-US" sz="1800" dirty="0">
                      <a:latin typeface="Century Gothic" charset="0"/>
                    </a:rPr>
                    <a:t> </a:t>
                  </a:r>
                  <a:r>
                    <a:rPr lang="en-US" sz="1800" dirty="0">
                      <a:latin typeface="Century Gothic" charset="0"/>
                      <a:sym typeface="Wingdings" pitchFamily="2" charset="2"/>
                    </a:rPr>
                    <a:t> </a:t>
                  </a:r>
                  <a:r>
                    <a:rPr lang="en-US" sz="1800" baseline="30000" dirty="0">
                      <a:latin typeface="Century Gothic" charset="0"/>
                      <a:sym typeface="Wingdings" pitchFamily="2" charset="2"/>
                    </a:rPr>
                    <a:t>4</a:t>
                  </a:r>
                  <a:r>
                    <a:rPr lang="en-US" sz="1800" dirty="0">
                      <a:latin typeface="Century Gothic" charset="0"/>
                      <a:sym typeface="Wingdings" pitchFamily="2" charset="2"/>
                    </a:rPr>
                    <a:t>He</a:t>
                  </a:r>
                  <a:r>
                    <a:rPr lang="en-US" sz="1800" baseline="30000" dirty="0">
                      <a:latin typeface="Century Gothic" charset="0"/>
                      <a:sym typeface="Wingdings" pitchFamily="2" charset="2"/>
                    </a:rPr>
                    <a:t>++</a:t>
                  </a:r>
                  <a:r>
                    <a:rPr lang="en-US" sz="1800" dirty="0">
                      <a:latin typeface="Century Gothic" charset="0"/>
                      <a:sym typeface="Wingdings" pitchFamily="2" charset="2"/>
                    </a:rPr>
                    <a:t> + n + 17.6 MeV </a:t>
                  </a:r>
                  <a:endParaRPr lang="en-US" sz="1800" baseline="30000" dirty="0">
                    <a:latin typeface="Century Gothic" charset="0"/>
                  </a:endParaRPr>
                </a:p>
              </p:txBody>
            </p:sp>
            <p:sp>
              <p:nvSpPr>
                <p:cNvPr id="75" name="Text Box 30">
                  <a:extLst>
                    <a:ext uri="{FF2B5EF4-FFF2-40B4-BE49-F238E27FC236}">
                      <a16:creationId xmlns:a16="http://schemas.microsoft.com/office/drawing/2014/main" id="{C193F5BD-82DC-3D93-6CEE-00E57A0DD789}"/>
                    </a:ext>
                  </a:extLst>
                </p:cNvPr>
                <p:cNvSpPr txBox="1">
                  <a:spLocks noChangeArrowheads="1"/>
                </p:cNvSpPr>
                <p:nvPr/>
              </p:nvSpPr>
              <p:spPr bwMode="auto">
                <a:xfrm>
                  <a:off x="533400" y="4572000"/>
                  <a:ext cx="4495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Tx/>
                    <a:buNone/>
                  </a:pPr>
                  <a:r>
                    <a:rPr lang="en-US" sz="1800" dirty="0">
                      <a:latin typeface="Century Gothic" charset="0"/>
                    </a:rPr>
                    <a:t>D</a:t>
                  </a:r>
                  <a:r>
                    <a:rPr lang="en-US" sz="1800" baseline="30000" dirty="0">
                      <a:latin typeface="Century Gothic" charset="0"/>
                    </a:rPr>
                    <a:t>+</a:t>
                  </a:r>
                  <a:r>
                    <a:rPr lang="en-US" sz="1800" dirty="0">
                      <a:latin typeface="Century Gothic" charset="0"/>
                    </a:rPr>
                    <a:t> + </a:t>
                  </a:r>
                  <a:r>
                    <a:rPr lang="en-US" sz="1800" baseline="30000" dirty="0">
                      <a:latin typeface="Century Gothic" charset="0"/>
                    </a:rPr>
                    <a:t>3</a:t>
                  </a:r>
                  <a:r>
                    <a:rPr lang="en-US" sz="1800" dirty="0">
                      <a:latin typeface="Century Gothic" charset="0"/>
                    </a:rPr>
                    <a:t>He</a:t>
                  </a:r>
                  <a:r>
                    <a:rPr lang="en-US" sz="1800" baseline="30000" dirty="0">
                      <a:latin typeface="Century Gothic" charset="0"/>
                    </a:rPr>
                    <a:t>++</a:t>
                  </a:r>
                  <a:r>
                    <a:rPr lang="en-US" sz="1800" dirty="0">
                      <a:latin typeface="Century Gothic" charset="0"/>
                    </a:rPr>
                    <a:t> </a:t>
                  </a:r>
                  <a:r>
                    <a:rPr lang="en-US" sz="1800" dirty="0">
                      <a:latin typeface="Century Gothic" charset="0"/>
                      <a:sym typeface="Wingdings" pitchFamily="2" charset="2"/>
                    </a:rPr>
                    <a:t> </a:t>
                  </a:r>
                  <a:r>
                    <a:rPr lang="en-US" sz="1800" baseline="30000" dirty="0">
                      <a:latin typeface="Century Gothic" charset="0"/>
                      <a:sym typeface="Wingdings" pitchFamily="2" charset="2"/>
                    </a:rPr>
                    <a:t>4</a:t>
                  </a:r>
                  <a:r>
                    <a:rPr lang="en-US" sz="1800" dirty="0">
                      <a:latin typeface="Century Gothic" charset="0"/>
                      <a:sym typeface="Wingdings" pitchFamily="2" charset="2"/>
                    </a:rPr>
                    <a:t>He</a:t>
                  </a:r>
                  <a:r>
                    <a:rPr lang="en-US" sz="1800" baseline="30000" dirty="0">
                      <a:latin typeface="Century Gothic" charset="0"/>
                      <a:sym typeface="Wingdings" pitchFamily="2" charset="2"/>
                    </a:rPr>
                    <a:t>++</a:t>
                  </a:r>
                  <a:r>
                    <a:rPr lang="en-US" sz="1800" dirty="0">
                      <a:latin typeface="Century Gothic" charset="0"/>
                      <a:sym typeface="Wingdings" pitchFamily="2" charset="2"/>
                    </a:rPr>
                    <a:t> + p</a:t>
                  </a:r>
                  <a:r>
                    <a:rPr lang="en-US" sz="1800" baseline="30000" dirty="0">
                      <a:latin typeface="Century Gothic" charset="0"/>
                      <a:sym typeface="Wingdings" pitchFamily="2" charset="2"/>
                    </a:rPr>
                    <a:t>+</a:t>
                  </a:r>
                  <a:r>
                    <a:rPr lang="en-US" sz="1800" dirty="0">
                      <a:latin typeface="Century Gothic" charset="0"/>
                      <a:sym typeface="Wingdings" pitchFamily="2" charset="2"/>
                    </a:rPr>
                    <a:t> + 18.3 MeV </a:t>
                  </a:r>
                  <a:endParaRPr lang="en-US" sz="1800" baseline="30000" dirty="0">
                    <a:latin typeface="Century Gothic" charset="0"/>
                  </a:endParaRPr>
                </a:p>
              </p:txBody>
            </p:sp>
          </p:grpSp>
        </p:grpSp>
      </p:grpSp>
    </p:spTree>
    <p:extLst>
      <p:ext uri="{BB962C8B-B14F-4D97-AF65-F5344CB8AC3E}">
        <p14:creationId xmlns:p14="http://schemas.microsoft.com/office/powerpoint/2010/main" val="305011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991600" cy="990600"/>
          </a:xfrm>
        </p:spPr>
        <p:txBody>
          <a:bodyPr lIns="90487" tIns="44450" rIns="90487" bIns="44450"/>
          <a:lstStyle/>
          <a:p>
            <a:pPr eaLnBrk="1" hangingPunct="1"/>
            <a:r>
              <a:rPr lang="en-US" sz="2000" b="0" dirty="0">
                <a:latin typeface="Century Gothic" charset="0"/>
                <a:ea typeface="ＭＳ Ｐゴシック" charset="0"/>
                <a:cs typeface="ＭＳ Ｐゴシック" charset="0"/>
              </a:rPr>
              <a:t> </a:t>
            </a:r>
            <a:r>
              <a:rPr lang="en-US" b="0" dirty="0">
                <a:latin typeface="Century Gothic" charset="0"/>
                <a:ea typeface="ＭＳ Ｐゴシック" charset="0"/>
                <a:cs typeface="ＭＳ Ｐゴシック" charset="0"/>
              </a:rPr>
              <a:t>Mass </a:t>
            </a:r>
            <a:r>
              <a:rPr lang="ja-JP" altLang="en-US" b="0">
                <a:latin typeface="Century Gothic" charset="0"/>
                <a:ea typeface="ＭＳ Ｐゴシック" charset="0"/>
                <a:cs typeface="ＭＳ Ｐゴシック" charset="0"/>
              </a:rPr>
              <a:t>‘</a:t>
            </a:r>
            <a:r>
              <a:rPr lang="en-US" altLang="ja-JP" b="0" dirty="0">
                <a:latin typeface="Century Gothic" charset="0"/>
                <a:ea typeface="ＭＳ Ｐゴシック" charset="0"/>
                <a:cs typeface="ＭＳ Ｐゴシック" charset="0"/>
              </a:rPr>
              <a:t>goes</a:t>
            </a:r>
            <a:r>
              <a:rPr lang="ja-JP" altLang="en-US" b="0">
                <a:latin typeface="Century Gothic" charset="0"/>
                <a:ea typeface="ＭＳ Ｐゴシック" charset="0"/>
                <a:cs typeface="ＭＳ Ｐゴシック" charset="0"/>
              </a:rPr>
              <a:t>’</a:t>
            </a:r>
            <a:r>
              <a:rPr lang="en-US" altLang="ja-JP" b="0" dirty="0">
                <a:latin typeface="Century Gothic" charset="0"/>
                <a:ea typeface="ＭＳ Ｐゴシック" charset="0"/>
                <a:cs typeface="ＭＳ Ｐゴシック" charset="0"/>
              </a:rPr>
              <a:t> into Energy in Fusion Reactions: D-T Reaction As A Power Plant Example</a:t>
            </a:r>
            <a:endParaRPr lang="en-US" sz="2000" b="0" dirty="0">
              <a:latin typeface="Century Gothic" charset="0"/>
              <a:ea typeface="ＭＳ Ｐゴシック" charset="0"/>
              <a:cs typeface="ＭＳ Ｐゴシック" charset="0"/>
            </a:endParaRPr>
          </a:p>
        </p:txBody>
      </p:sp>
      <p:sp>
        <p:nvSpPr>
          <p:cNvPr id="13315" name="Text Box 6"/>
          <p:cNvSpPr txBox="1">
            <a:spLocks noChangeArrowheads="1"/>
          </p:cNvSpPr>
          <p:nvPr/>
        </p:nvSpPr>
        <p:spPr bwMode="auto">
          <a:xfrm>
            <a:off x="304800" y="3733800"/>
            <a:ext cx="86868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Tx/>
              <a:buNone/>
            </a:pPr>
            <a:r>
              <a:rPr lang="en-US" sz="1600" b="1" dirty="0">
                <a:latin typeface="Century Gothic" charset="0"/>
              </a:rPr>
              <a:t>The</a:t>
            </a:r>
            <a:r>
              <a:rPr lang="en-US" sz="1600" dirty="0">
                <a:latin typeface="Century Gothic" charset="0"/>
              </a:rPr>
              <a:t> above reaction will be typical of fusion power plants.  Fusion reactions in nature use H and many other low-mass atoms found in the periodic table.  </a:t>
            </a:r>
          </a:p>
          <a:p>
            <a:pPr eaLnBrk="1" hangingPunct="1">
              <a:buFontTx/>
              <a:buNone/>
            </a:pPr>
            <a:r>
              <a:rPr lang="en-US" sz="1600" b="1" dirty="0">
                <a:latin typeface="Century Gothic" charset="0"/>
              </a:rPr>
              <a:t>Although</a:t>
            </a:r>
            <a:r>
              <a:rPr lang="en-US" sz="1600" dirty="0">
                <a:latin typeface="Century Gothic" charset="0"/>
              </a:rPr>
              <a:t> we say the process </a:t>
            </a:r>
            <a:r>
              <a:rPr lang="ja-JP" altLang="en-US" sz="1600">
                <a:latin typeface="Century Gothic" charset="0"/>
              </a:rPr>
              <a:t>“</a:t>
            </a:r>
            <a:r>
              <a:rPr lang="en-US" altLang="ja-JP" sz="1600" dirty="0">
                <a:latin typeface="Century Gothic" charset="0"/>
              </a:rPr>
              <a:t>turns mass into energy,</a:t>
            </a:r>
            <a:r>
              <a:rPr lang="ja-JP" altLang="en-US" sz="1600">
                <a:latin typeface="Century Gothic" charset="0"/>
              </a:rPr>
              <a:t>”</a:t>
            </a:r>
            <a:r>
              <a:rPr lang="en-US" altLang="ja-JP" sz="1600" dirty="0">
                <a:latin typeface="Century Gothic" charset="0"/>
              </a:rPr>
              <a:t> a more understandable way to put it is: the origin of the released energy is the rearrangement of nuclear bonds. </a:t>
            </a:r>
          </a:p>
          <a:p>
            <a:pPr eaLnBrk="1" hangingPunct="1">
              <a:buFontTx/>
              <a:buNone/>
            </a:pPr>
            <a:r>
              <a:rPr lang="en-US" sz="1600" b="1" dirty="0">
                <a:latin typeface="Century Gothic" charset="0"/>
              </a:rPr>
              <a:t>Much</a:t>
            </a:r>
            <a:r>
              <a:rPr lang="en-US" sz="1600" dirty="0">
                <a:latin typeface="Century Gothic" charset="0"/>
              </a:rPr>
              <a:t> energy is needed to overcome the repelling forces of the reactant ions.  High temperature (≈ 10 -100</a:t>
            </a:r>
            <a:r>
              <a:rPr lang="en-US" sz="1600" baseline="30000" dirty="0">
                <a:latin typeface="Century Gothic" charset="0"/>
              </a:rPr>
              <a:t>+</a:t>
            </a:r>
            <a:r>
              <a:rPr lang="en-US" sz="1600" dirty="0">
                <a:latin typeface="Century Gothic" charset="0"/>
              </a:rPr>
              <a:t> million K) conditions are required.</a:t>
            </a:r>
          </a:p>
          <a:p>
            <a:pPr eaLnBrk="1" hangingPunct="1">
              <a:buFontTx/>
              <a:buNone/>
            </a:pPr>
            <a:r>
              <a:rPr lang="en-US" sz="1600" b="1" dirty="0">
                <a:latin typeface="Century Gothic" charset="0"/>
              </a:rPr>
              <a:t>High</a:t>
            </a:r>
            <a:r>
              <a:rPr lang="en-US" sz="1600" dirty="0">
                <a:latin typeface="Century Gothic" charset="0"/>
              </a:rPr>
              <a:t> energy neutron will be used in a multi-step process to heat fluid (water) to gas to turn turbine, while energy from alpha particle (He</a:t>
            </a:r>
            <a:r>
              <a:rPr lang="en-US" sz="1600" baseline="30000" dirty="0">
                <a:latin typeface="Century Gothic" charset="0"/>
              </a:rPr>
              <a:t>2+</a:t>
            </a:r>
            <a:r>
              <a:rPr lang="en-US" sz="1600" dirty="0">
                <a:latin typeface="Century Gothic" charset="0"/>
              </a:rPr>
              <a:t>) is used to sustain reaction</a:t>
            </a:r>
          </a:p>
        </p:txBody>
      </p:sp>
      <p:grpSp>
        <p:nvGrpSpPr>
          <p:cNvPr id="5" name="Group 4">
            <a:extLst>
              <a:ext uri="{FF2B5EF4-FFF2-40B4-BE49-F238E27FC236}">
                <a16:creationId xmlns:a16="http://schemas.microsoft.com/office/drawing/2014/main" id="{AC0976C8-9A64-5FBF-5DAD-DA1C21A9AACE}"/>
              </a:ext>
            </a:extLst>
          </p:cNvPr>
          <p:cNvGrpSpPr/>
          <p:nvPr/>
        </p:nvGrpSpPr>
        <p:grpSpPr>
          <a:xfrm>
            <a:off x="1905000" y="1752600"/>
            <a:ext cx="3657600" cy="1665288"/>
            <a:chOff x="1905000" y="1752600"/>
            <a:chExt cx="3657600" cy="1665288"/>
          </a:xfrm>
        </p:grpSpPr>
        <p:sp>
          <p:nvSpPr>
            <p:cNvPr id="13313" name="Oval 16"/>
            <p:cNvSpPr>
              <a:spLocks noChangeArrowheads="1"/>
            </p:cNvSpPr>
            <p:nvPr/>
          </p:nvSpPr>
          <p:spPr bwMode="auto">
            <a:xfrm>
              <a:off x="3886200" y="22098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16" name="Oval 8"/>
            <p:cNvSpPr>
              <a:spLocks noChangeArrowheads="1"/>
            </p:cNvSpPr>
            <p:nvPr/>
          </p:nvSpPr>
          <p:spPr bwMode="auto">
            <a:xfrm>
              <a:off x="2362200" y="18288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17" name="Oval 9"/>
            <p:cNvSpPr>
              <a:spLocks noChangeArrowheads="1"/>
            </p:cNvSpPr>
            <p:nvPr/>
          </p:nvSpPr>
          <p:spPr bwMode="auto">
            <a:xfrm>
              <a:off x="3581400" y="22098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18" name="Oval 10"/>
            <p:cNvSpPr>
              <a:spLocks noChangeArrowheads="1"/>
            </p:cNvSpPr>
            <p:nvPr/>
          </p:nvSpPr>
          <p:spPr bwMode="auto">
            <a:xfrm>
              <a:off x="3810000" y="23622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19" name="Oval 12"/>
            <p:cNvSpPr>
              <a:spLocks noChangeArrowheads="1"/>
            </p:cNvSpPr>
            <p:nvPr/>
          </p:nvSpPr>
          <p:spPr bwMode="auto">
            <a:xfrm>
              <a:off x="2514600" y="28194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20" name="Oval 13"/>
            <p:cNvSpPr>
              <a:spLocks noChangeArrowheads="1"/>
            </p:cNvSpPr>
            <p:nvPr/>
          </p:nvSpPr>
          <p:spPr bwMode="auto">
            <a:xfrm>
              <a:off x="2362200" y="30480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21" name="Oval 14"/>
            <p:cNvSpPr>
              <a:spLocks noChangeArrowheads="1"/>
            </p:cNvSpPr>
            <p:nvPr/>
          </p:nvSpPr>
          <p:spPr bwMode="auto">
            <a:xfrm>
              <a:off x="5029200" y="18288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22" name="Oval 15"/>
            <p:cNvSpPr>
              <a:spLocks noChangeArrowheads="1"/>
            </p:cNvSpPr>
            <p:nvPr/>
          </p:nvSpPr>
          <p:spPr bwMode="auto">
            <a:xfrm>
              <a:off x="5257800" y="28194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23" name="Oval 16"/>
            <p:cNvSpPr>
              <a:spLocks noChangeArrowheads="1"/>
            </p:cNvSpPr>
            <p:nvPr/>
          </p:nvSpPr>
          <p:spPr bwMode="auto">
            <a:xfrm>
              <a:off x="3657600" y="22860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24" name="Oval 17"/>
            <p:cNvSpPr>
              <a:spLocks noChangeArrowheads="1"/>
            </p:cNvSpPr>
            <p:nvPr/>
          </p:nvSpPr>
          <p:spPr bwMode="auto">
            <a:xfrm>
              <a:off x="3733800" y="21336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25" name="Oval 18"/>
            <p:cNvSpPr>
              <a:spLocks noChangeArrowheads="1"/>
            </p:cNvSpPr>
            <p:nvPr/>
          </p:nvSpPr>
          <p:spPr bwMode="auto">
            <a:xfrm>
              <a:off x="2514600" y="19050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26" name="Oval 19"/>
            <p:cNvSpPr>
              <a:spLocks noChangeArrowheads="1"/>
            </p:cNvSpPr>
            <p:nvPr/>
          </p:nvSpPr>
          <p:spPr bwMode="auto">
            <a:xfrm>
              <a:off x="2514600" y="29718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27" name="Line 21"/>
            <p:cNvSpPr>
              <a:spLocks noChangeShapeType="1"/>
            </p:cNvSpPr>
            <p:nvPr/>
          </p:nvSpPr>
          <p:spPr bwMode="auto">
            <a:xfrm>
              <a:off x="2971800" y="1981200"/>
              <a:ext cx="3810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28" name="Line 22"/>
            <p:cNvSpPr>
              <a:spLocks noChangeShapeType="1"/>
            </p:cNvSpPr>
            <p:nvPr/>
          </p:nvSpPr>
          <p:spPr bwMode="auto">
            <a:xfrm flipV="1">
              <a:off x="2971800" y="2743200"/>
              <a:ext cx="4572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29" name="Line 23"/>
            <p:cNvSpPr>
              <a:spLocks noChangeShapeType="1"/>
            </p:cNvSpPr>
            <p:nvPr/>
          </p:nvSpPr>
          <p:spPr bwMode="auto">
            <a:xfrm>
              <a:off x="4343400" y="2743200"/>
              <a:ext cx="4572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0" name="Line 24"/>
            <p:cNvSpPr>
              <a:spLocks noChangeShapeType="1"/>
            </p:cNvSpPr>
            <p:nvPr/>
          </p:nvSpPr>
          <p:spPr bwMode="auto">
            <a:xfrm flipV="1">
              <a:off x="4343400" y="2057400"/>
              <a:ext cx="4572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331" name="Oval 25"/>
            <p:cNvSpPr>
              <a:spLocks noChangeArrowheads="1"/>
            </p:cNvSpPr>
            <p:nvPr/>
          </p:nvSpPr>
          <p:spPr bwMode="auto">
            <a:xfrm>
              <a:off x="5029200" y="28956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32" name="Oval 26"/>
            <p:cNvSpPr>
              <a:spLocks noChangeArrowheads="1"/>
            </p:cNvSpPr>
            <p:nvPr/>
          </p:nvSpPr>
          <p:spPr bwMode="auto">
            <a:xfrm>
              <a:off x="5181600" y="2971800"/>
              <a:ext cx="304800" cy="304800"/>
            </a:xfrm>
            <a:prstGeom prst="ellipse">
              <a:avLst/>
            </a:prstGeom>
            <a:gradFill rotWithShape="0">
              <a:gsLst>
                <a:gs pos="0">
                  <a:srgbClr val="FC0128"/>
                </a:gs>
                <a:gs pos="100000">
                  <a:srgbClr val="750013"/>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33" name="Oval 28"/>
            <p:cNvSpPr>
              <a:spLocks noChangeArrowheads="1"/>
            </p:cNvSpPr>
            <p:nvPr/>
          </p:nvSpPr>
          <p:spPr bwMode="auto">
            <a:xfrm>
              <a:off x="4953000" y="3048000"/>
              <a:ext cx="304800" cy="304800"/>
            </a:xfrm>
            <a:prstGeom prst="ellipse">
              <a:avLst/>
            </a:prstGeom>
            <a:gradFill rotWithShape="0">
              <a:gsLst>
                <a:gs pos="0">
                  <a:srgbClr val="00DFCA"/>
                </a:gs>
                <a:gs pos="100000">
                  <a:srgbClr val="00675D"/>
                </a:gs>
              </a:gsLst>
              <a:path path="rect">
                <a:fillToRect r="100000" b="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334" name="Text Box 30"/>
            <p:cNvSpPr txBox="1">
              <a:spLocks noChangeArrowheads="1"/>
            </p:cNvSpPr>
            <p:nvPr/>
          </p:nvSpPr>
          <p:spPr bwMode="auto">
            <a:xfrm>
              <a:off x="1905000" y="1752600"/>
              <a:ext cx="53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Tx/>
                <a:buNone/>
              </a:pPr>
              <a:r>
                <a:rPr lang="en-US" sz="1800">
                  <a:latin typeface="Century Gothic" charset="0"/>
                </a:rPr>
                <a:t>D</a:t>
              </a:r>
              <a:r>
                <a:rPr lang="en-US" sz="1800" baseline="30000">
                  <a:latin typeface="Century Gothic" charset="0"/>
                </a:rPr>
                <a:t>+</a:t>
              </a:r>
            </a:p>
          </p:txBody>
        </p:sp>
        <p:sp>
          <p:nvSpPr>
            <p:cNvPr id="13335" name="Text Box 31"/>
            <p:cNvSpPr txBox="1">
              <a:spLocks noChangeArrowheads="1"/>
            </p:cNvSpPr>
            <p:nvPr/>
          </p:nvSpPr>
          <p:spPr bwMode="auto">
            <a:xfrm>
              <a:off x="1905000" y="3048000"/>
              <a:ext cx="3762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Tx/>
                <a:buNone/>
              </a:pPr>
              <a:r>
                <a:rPr lang="en-US" sz="1800">
                  <a:latin typeface="Century Gothic" charset="0"/>
                </a:rPr>
                <a:t>T</a:t>
              </a:r>
              <a:r>
                <a:rPr lang="en-US" sz="1800" baseline="30000">
                  <a:latin typeface="Century Gothic" charset="0"/>
                </a:rPr>
                <a:t>+</a:t>
              </a:r>
              <a:endParaRPr lang="en-US" sz="1800">
                <a:latin typeface="Century Gothic" charset="0"/>
              </a:endParaRPr>
            </a:p>
          </p:txBody>
        </p:sp>
      </p:grpSp>
      <p:grpSp>
        <p:nvGrpSpPr>
          <p:cNvPr id="7" name="Group 6">
            <a:extLst>
              <a:ext uri="{FF2B5EF4-FFF2-40B4-BE49-F238E27FC236}">
                <a16:creationId xmlns:a16="http://schemas.microsoft.com/office/drawing/2014/main" id="{C316595B-B496-8E97-ECCC-D76E3E601D65}"/>
              </a:ext>
            </a:extLst>
          </p:cNvPr>
          <p:cNvGrpSpPr/>
          <p:nvPr/>
        </p:nvGrpSpPr>
        <p:grpSpPr>
          <a:xfrm>
            <a:off x="5638800" y="2895600"/>
            <a:ext cx="1770063" cy="373063"/>
            <a:chOff x="5638800" y="2895600"/>
            <a:chExt cx="1770063" cy="373063"/>
          </a:xfrm>
        </p:grpSpPr>
        <p:sp>
          <p:nvSpPr>
            <p:cNvPr id="13337" name="Rectangle 33"/>
            <p:cNvSpPr>
              <a:spLocks noChangeArrowheads="1"/>
            </p:cNvSpPr>
            <p:nvPr/>
          </p:nvSpPr>
          <p:spPr bwMode="auto">
            <a:xfrm>
              <a:off x="5638800" y="2895600"/>
              <a:ext cx="6794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Tx/>
                <a:buNone/>
              </a:pPr>
              <a:r>
                <a:rPr lang="en-US" sz="1800">
                  <a:latin typeface="Century Gothic" charset="0"/>
                </a:rPr>
                <a:t>He</a:t>
              </a:r>
              <a:r>
                <a:rPr lang="en-US" sz="1800" baseline="30000">
                  <a:latin typeface="Century Gothic" charset="0"/>
                </a:rPr>
                <a:t>++</a:t>
              </a:r>
              <a:endParaRPr lang="en-US" sz="1800">
                <a:latin typeface="Century Gothic" charset="0"/>
              </a:endParaRPr>
            </a:p>
          </p:txBody>
        </p:sp>
        <p:sp>
          <p:nvSpPr>
            <p:cNvPr id="13338" name="Rectangle 34"/>
            <p:cNvSpPr>
              <a:spLocks noChangeArrowheads="1"/>
            </p:cNvSpPr>
            <p:nvPr/>
          </p:nvSpPr>
          <p:spPr bwMode="auto">
            <a:xfrm>
              <a:off x="6324600" y="2895600"/>
              <a:ext cx="1084263"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Tx/>
                <a:buNone/>
              </a:pPr>
              <a:r>
                <a:rPr lang="en-US" sz="1800">
                  <a:latin typeface="Century Gothic" charset="0"/>
                </a:rPr>
                <a:t>3.5 MeV</a:t>
              </a:r>
            </a:p>
          </p:txBody>
        </p:sp>
      </p:grpSp>
      <p:grpSp>
        <p:nvGrpSpPr>
          <p:cNvPr id="6" name="Group 5">
            <a:extLst>
              <a:ext uri="{FF2B5EF4-FFF2-40B4-BE49-F238E27FC236}">
                <a16:creationId xmlns:a16="http://schemas.microsoft.com/office/drawing/2014/main" id="{95D43655-0A02-F438-1503-06A0C61C4CAD}"/>
              </a:ext>
            </a:extLst>
          </p:cNvPr>
          <p:cNvGrpSpPr/>
          <p:nvPr/>
        </p:nvGrpSpPr>
        <p:grpSpPr>
          <a:xfrm>
            <a:off x="5715000" y="1828800"/>
            <a:ext cx="1668463" cy="373063"/>
            <a:chOff x="5715000" y="1828800"/>
            <a:chExt cx="1668463" cy="373063"/>
          </a:xfrm>
        </p:grpSpPr>
        <p:sp>
          <p:nvSpPr>
            <p:cNvPr id="13336" name="Rectangle 32"/>
            <p:cNvSpPr>
              <a:spLocks noChangeArrowheads="1"/>
            </p:cNvSpPr>
            <p:nvPr/>
          </p:nvSpPr>
          <p:spPr bwMode="auto">
            <a:xfrm>
              <a:off x="5715000" y="1828800"/>
              <a:ext cx="323850"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Tx/>
                <a:buNone/>
              </a:pPr>
              <a:r>
                <a:rPr lang="en-US" sz="1800" dirty="0">
                  <a:latin typeface="Century Gothic" charset="0"/>
                </a:rPr>
                <a:t>n</a:t>
              </a:r>
            </a:p>
          </p:txBody>
        </p:sp>
        <p:sp>
          <p:nvSpPr>
            <p:cNvPr id="13339" name="Rectangle 35"/>
            <p:cNvSpPr>
              <a:spLocks noChangeArrowheads="1"/>
            </p:cNvSpPr>
            <p:nvPr/>
          </p:nvSpPr>
          <p:spPr bwMode="auto">
            <a:xfrm>
              <a:off x="6172200" y="1828800"/>
              <a:ext cx="1211263"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Tx/>
                <a:buNone/>
              </a:pPr>
              <a:r>
                <a:rPr lang="en-US" sz="1800">
                  <a:latin typeface="Century Gothic" charset="0"/>
                </a:rPr>
                <a:t>14.1 MeV</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ChangeArrowheads="1"/>
          </p:cNvSpPr>
          <p:nvPr/>
        </p:nvSpPr>
        <p:spPr bwMode="auto">
          <a:xfrm>
            <a:off x="457200" y="228600"/>
            <a:ext cx="7523213"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Wingdings" charset="0"/>
              <a:buNone/>
            </a:pPr>
            <a:r>
              <a:rPr lang="en-US" sz="2600" dirty="0">
                <a:solidFill>
                  <a:schemeClr val="bg1"/>
                </a:solidFill>
                <a:latin typeface="Century Gothic" charset="0"/>
              </a:rPr>
              <a:t>Advantages of Fusion as an Energy Producer </a:t>
            </a:r>
            <a:endParaRPr lang="en-US" i="1" u="sng" dirty="0">
              <a:solidFill>
                <a:schemeClr val="tx1"/>
              </a:solidFill>
            </a:endParaRPr>
          </a:p>
        </p:txBody>
      </p:sp>
      <p:sp>
        <p:nvSpPr>
          <p:cNvPr id="26626" name="Rectangle 4"/>
          <p:cNvSpPr>
            <a:spLocks noChangeArrowheads="1"/>
          </p:cNvSpPr>
          <p:nvPr/>
        </p:nvSpPr>
        <p:spPr bwMode="auto">
          <a:xfrm>
            <a:off x="228600" y="1219200"/>
            <a:ext cx="8763000"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0"/>
              </a:spcBef>
              <a:buClrTx/>
              <a:buSzTx/>
              <a:buFont typeface="Times" charset="0"/>
              <a:buChar char="•"/>
            </a:pPr>
            <a:r>
              <a:rPr lang="en-US" sz="1800" b="1" dirty="0">
                <a:solidFill>
                  <a:schemeClr val="tx1"/>
                </a:solidFill>
                <a:latin typeface="Century Gothic" charset="0"/>
              </a:rPr>
              <a:t> </a:t>
            </a:r>
            <a:r>
              <a:rPr lang="en-US" sz="2000" dirty="0">
                <a:solidFill>
                  <a:schemeClr val="tx1"/>
                </a:solidFill>
                <a:latin typeface="Century Gothic" charset="0"/>
              </a:rPr>
              <a:t>Fusing deuterium and tritium to produce significant energy is achievable </a:t>
            </a:r>
          </a:p>
          <a:p>
            <a:pPr>
              <a:spcBef>
                <a:spcPct val="0"/>
              </a:spcBef>
              <a:buClrTx/>
              <a:buSzTx/>
              <a:buFont typeface="Times" charset="0"/>
              <a:buChar char="•"/>
            </a:pPr>
            <a:endParaRPr lang="en-US" sz="2000" dirty="0">
              <a:solidFill>
                <a:schemeClr val="tx1"/>
              </a:solidFill>
              <a:latin typeface="Century Gothic" charset="0"/>
            </a:endParaRPr>
          </a:p>
          <a:p>
            <a:pPr>
              <a:spcBef>
                <a:spcPct val="0"/>
              </a:spcBef>
              <a:buClrTx/>
              <a:buSzTx/>
              <a:buFont typeface="Times" charset="0"/>
              <a:buChar char="•"/>
            </a:pPr>
            <a:r>
              <a:rPr lang="en-US" sz="2000" dirty="0">
                <a:solidFill>
                  <a:schemeClr val="tx1"/>
                </a:solidFill>
                <a:latin typeface="Century Gothic" charset="0"/>
              </a:rPr>
              <a:t> No CO</a:t>
            </a:r>
            <a:r>
              <a:rPr lang="en-US" sz="2000" baseline="-25000" dirty="0">
                <a:solidFill>
                  <a:schemeClr val="tx1"/>
                </a:solidFill>
                <a:latin typeface="Century Gothic" charset="0"/>
              </a:rPr>
              <a:t>2</a:t>
            </a:r>
            <a:r>
              <a:rPr lang="en-US" sz="2000" dirty="0">
                <a:solidFill>
                  <a:schemeClr val="tx1"/>
                </a:solidFill>
                <a:latin typeface="Century Gothic" charset="0"/>
              </a:rPr>
              <a:t> (or other greenhouse gas) output</a:t>
            </a:r>
          </a:p>
          <a:p>
            <a:pPr>
              <a:spcBef>
                <a:spcPct val="0"/>
              </a:spcBef>
              <a:buClrTx/>
              <a:buSzTx/>
              <a:buFont typeface="Times" charset="0"/>
              <a:buChar char="•"/>
            </a:pPr>
            <a:endParaRPr lang="en-US" sz="2000" dirty="0">
              <a:solidFill>
                <a:schemeClr val="tx1"/>
              </a:solidFill>
              <a:latin typeface="Century Gothic" charset="0"/>
            </a:endParaRPr>
          </a:p>
          <a:p>
            <a:pPr>
              <a:spcBef>
                <a:spcPct val="0"/>
              </a:spcBef>
              <a:buClrTx/>
              <a:buSzTx/>
              <a:buFont typeface="Times" charset="0"/>
              <a:buChar char="•"/>
            </a:pPr>
            <a:r>
              <a:rPr lang="en-US" sz="2000" dirty="0">
                <a:solidFill>
                  <a:schemeClr val="tx1"/>
                </a:solidFill>
                <a:latin typeface="Century Gothic" charset="0"/>
              </a:rPr>
              <a:t> Fuel resource will last many (millions?) years</a:t>
            </a:r>
          </a:p>
          <a:p>
            <a:pPr lvl="1">
              <a:spcBef>
                <a:spcPct val="0"/>
              </a:spcBef>
              <a:buClrTx/>
              <a:buSzTx/>
              <a:buFont typeface="Times" charset="0"/>
              <a:buNone/>
            </a:pPr>
            <a:r>
              <a:rPr lang="en-US" sz="2000" dirty="0">
                <a:solidFill>
                  <a:schemeClr val="tx1"/>
                </a:solidFill>
                <a:latin typeface="Century Gothic" charset="0"/>
              </a:rPr>
              <a:t>Deuterium, a hydrogen isotope, is found in all water</a:t>
            </a:r>
          </a:p>
          <a:p>
            <a:pPr>
              <a:spcBef>
                <a:spcPct val="0"/>
              </a:spcBef>
              <a:buClrTx/>
              <a:buSzTx/>
              <a:buFont typeface="Times" charset="0"/>
              <a:buChar char="•"/>
            </a:pPr>
            <a:endParaRPr lang="en-US" sz="2000" dirty="0">
              <a:solidFill>
                <a:schemeClr val="tx1"/>
              </a:solidFill>
              <a:latin typeface="Century Gothic" charset="0"/>
            </a:endParaRPr>
          </a:p>
          <a:p>
            <a:pPr lvl="1">
              <a:spcBef>
                <a:spcPct val="0"/>
              </a:spcBef>
              <a:buClrTx/>
              <a:buSzTx/>
              <a:buNone/>
            </a:pPr>
            <a:r>
              <a:rPr lang="en-US" sz="2000" dirty="0">
                <a:solidFill>
                  <a:schemeClr val="tx1"/>
                </a:solidFill>
                <a:latin typeface="Century Gothic" charset="0"/>
              </a:rPr>
              <a:t>Tritium is a byproduct of the process and is harvested for reuse</a:t>
            </a:r>
          </a:p>
          <a:p>
            <a:pPr>
              <a:spcBef>
                <a:spcPct val="0"/>
              </a:spcBef>
              <a:buClrTx/>
              <a:buSzTx/>
              <a:buFont typeface="Times" charset="0"/>
              <a:buChar char="•"/>
            </a:pPr>
            <a:endParaRPr lang="en-US" sz="2000" dirty="0">
              <a:solidFill>
                <a:schemeClr val="tx1"/>
              </a:solidFill>
              <a:latin typeface="Century Gothic" charset="0"/>
            </a:endParaRPr>
          </a:p>
          <a:p>
            <a:pPr>
              <a:spcBef>
                <a:spcPct val="0"/>
              </a:spcBef>
              <a:buClrTx/>
              <a:buSzTx/>
              <a:buFont typeface="Times" charset="0"/>
              <a:buChar char="•"/>
            </a:pPr>
            <a:r>
              <a:rPr lang="en-US" sz="2000" dirty="0">
                <a:solidFill>
                  <a:schemeClr val="tx1"/>
                </a:solidFill>
                <a:latin typeface="Century Gothic" charset="0"/>
              </a:rPr>
              <a:t> No radioactive wastes - although there will be local activation of structural materials. Reactor materials may be activated for 100s of years.  This is less time than the 4.5 BY half-life of fission materials.</a:t>
            </a:r>
          </a:p>
          <a:p>
            <a:pPr>
              <a:spcBef>
                <a:spcPct val="0"/>
              </a:spcBef>
              <a:buClrTx/>
              <a:buSzTx/>
              <a:buFont typeface="Times" charset="0"/>
              <a:buChar char="•"/>
            </a:pPr>
            <a:r>
              <a:rPr lang="en-US" sz="2000" dirty="0">
                <a:solidFill>
                  <a:schemeClr val="tx1"/>
                </a:solidFill>
                <a:latin typeface="Century Gothic" charset="0"/>
              </a:rPr>
              <a:t> Can be used day or night, with or without the presence of wind or waves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5881738" cy="523220"/>
          </a:xfrm>
          <a:prstGeom prst="rect">
            <a:avLst/>
          </a:prstGeom>
          <a:noFill/>
        </p:spPr>
        <p:txBody>
          <a:bodyPr wrap="none">
            <a:spAutoFit/>
          </a:bodyPr>
          <a:lstStyle/>
          <a:p>
            <a:pPr>
              <a:buFont typeface="Wingdings" charset="0"/>
              <a:buNone/>
              <a:defRPr/>
            </a:pPr>
            <a:r>
              <a:rPr lang="en-US" sz="2800" dirty="0">
                <a:solidFill>
                  <a:schemeClr val="bg1"/>
                </a:solidFill>
                <a:latin typeface="+mn-lt"/>
              </a:rPr>
              <a:t>Disadvantages of Nuclear Fusion</a:t>
            </a:r>
          </a:p>
        </p:txBody>
      </p:sp>
      <p:sp>
        <p:nvSpPr>
          <p:cNvPr id="4" name="TextBox 3"/>
          <p:cNvSpPr txBox="1"/>
          <p:nvPr/>
        </p:nvSpPr>
        <p:spPr>
          <a:xfrm>
            <a:off x="457200" y="1752600"/>
            <a:ext cx="8534400" cy="2456057"/>
          </a:xfrm>
          <a:prstGeom prst="rect">
            <a:avLst/>
          </a:prstGeom>
          <a:noFill/>
        </p:spPr>
        <p:txBody>
          <a:bodyPr>
            <a:spAutoFit/>
          </a:bodyPr>
          <a:lstStyle/>
          <a:p>
            <a:pPr marL="342900" indent="-342900">
              <a:buClrTx/>
              <a:buSzPct val="150000"/>
              <a:buFont typeface="Arial"/>
              <a:buChar char="•"/>
              <a:defRPr/>
            </a:pPr>
            <a:r>
              <a:rPr lang="en-US" sz="2400" dirty="0">
                <a:latin typeface="+mn-lt"/>
              </a:rPr>
              <a:t>Limited helium supply on Earth - He is used to cool magnets (superconducting) and as a cryo-pumping resource – while helium is not a fuel, it may be a limiting resource?</a:t>
            </a:r>
          </a:p>
          <a:p>
            <a:pPr marL="342900" indent="-342900">
              <a:buClrTx/>
              <a:buSzPct val="150000"/>
              <a:buFont typeface="Arial"/>
              <a:buChar char="•"/>
              <a:defRPr/>
            </a:pPr>
            <a:endParaRPr lang="en-US" sz="2400" dirty="0">
              <a:latin typeface="+mn-lt"/>
            </a:endParaRPr>
          </a:p>
          <a:p>
            <a:pPr marL="342900" indent="-342900">
              <a:buClrTx/>
              <a:buSzPct val="150000"/>
              <a:buFont typeface="Arial"/>
              <a:buChar char="•"/>
              <a:defRPr/>
            </a:pPr>
            <a:endParaRPr lang="en-US" sz="2400" dirty="0">
              <a:latin typeface="+mn-lt"/>
            </a:endParaRPr>
          </a:p>
        </p:txBody>
      </p:sp>
      <p:sp>
        <p:nvSpPr>
          <p:cNvPr id="5" name="TextBox 4"/>
          <p:cNvSpPr txBox="1"/>
          <p:nvPr/>
        </p:nvSpPr>
        <p:spPr>
          <a:xfrm>
            <a:off x="457200" y="3429000"/>
            <a:ext cx="8382000" cy="1643527"/>
          </a:xfrm>
          <a:prstGeom prst="rect">
            <a:avLst/>
          </a:prstGeom>
          <a:noFill/>
        </p:spPr>
        <p:txBody>
          <a:bodyPr>
            <a:spAutoFit/>
          </a:bodyPr>
          <a:lstStyle/>
          <a:p>
            <a:pPr marL="342900" indent="-342900">
              <a:buClrTx/>
              <a:buSzPct val="150000"/>
              <a:buFont typeface="Arial"/>
              <a:buChar char="•"/>
              <a:defRPr/>
            </a:pPr>
            <a:r>
              <a:rPr lang="en-US" sz="2400" dirty="0">
                <a:latin typeface="+mn-lt"/>
              </a:rPr>
              <a:t>Fusion is a difficult science; some have said it is the most ambitious and difficult undertaking ever attempted by humankind.</a:t>
            </a:r>
          </a:p>
          <a:p>
            <a:pPr marL="342900" indent="-342900">
              <a:buClrTx/>
              <a:buSzPct val="150000"/>
              <a:buFont typeface="Arial"/>
              <a:buChar char="•"/>
              <a:defRPr/>
            </a:pPr>
            <a:endParaRPr lang="en-US" sz="2400" dirty="0">
              <a:latin typeface="+mn-lt"/>
            </a:endParaRPr>
          </a:p>
        </p:txBody>
      </p:sp>
      <p:sp>
        <p:nvSpPr>
          <p:cNvPr id="6" name="TextBox 5"/>
          <p:cNvSpPr txBox="1"/>
          <p:nvPr/>
        </p:nvSpPr>
        <p:spPr>
          <a:xfrm>
            <a:off x="457200" y="4572000"/>
            <a:ext cx="7467600" cy="461963"/>
          </a:xfrm>
          <a:prstGeom prst="rect">
            <a:avLst/>
          </a:prstGeom>
          <a:noFill/>
        </p:spPr>
        <p:txBody>
          <a:bodyPr>
            <a:spAutoFit/>
          </a:bodyPr>
          <a:lstStyle/>
          <a:p>
            <a:pPr marL="342900" indent="-342900">
              <a:buClrTx/>
              <a:buSzPct val="150000"/>
              <a:buFont typeface="Arial"/>
              <a:buChar char="•"/>
              <a:defRPr/>
            </a:pPr>
            <a:r>
              <a:rPr lang="en-US" sz="2400" dirty="0">
                <a:latin typeface="+mn-lt"/>
              </a:rPr>
              <a:t>Technology is advanced (read: NOT cheap)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81000" y="152400"/>
            <a:ext cx="8458200" cy="838200"/>
          </a:xfrm>
        </p:spPr>
        <p:txBody>
          <a:bodyPr/>
          <a:lstStyle/>
          <a:p>
            <a:pPr eaLnBrk="1" hangingPunct="1"/>
            <a:r>
              <a:rPr lang="en-US" b="0" dirty="0">
                <a:latin typeface="Century Gothic" charset="0"/>
                <a:ea typeface="ＭＳ Ｐゴシック" charset="0"/>
                <a:cs typeface="ＭＳ Ｐゴシック" charset="0"/>
              </a:rPr>
              <a:t>The Magnetic Confinement Fusion Reactor</a:t>
            </a:r>
          </a:p>
        </p:txBody>
      </p:sp>
      <p:sp>
        <p:nvSpPr>
          <p:cNvPr id="28674" name="Rectangle 3"/>
          <p:cNvSpPr>
            <a:spLocks noGrp="1" noChangeArrowheads="1"/>
          </p:cNvSpPr>
          <p:nvPr>
            <p:ph type="body" idx="1"/>
          </p:nvPr>
        </p:nvSpPr>
        <p:spPr>
          <a:xfrm>
            <a:off x="838200" y="1600200"/>
            <a:ext cx="7772400" cy="4114800"/>
          </a:xfrm>
        </p:spPr>
        <p:txBody>
          <a:bodyPr/>
          <a:lstStyle/>
          <a:p>
            <a:pPr eaLnBrk="1" hangingPunct="1"/>
            <a:r>
              <a:rPr lang="en-US" sz="2200" dirty="0">
                <a:latin typeface="Century Gothic" charset="0"/>
                <a:ea typeface="ＭＳ Ｐゴシック" charset="0"/>
                <a:cs typeface="ＭＳ Ｐゴシック" charset="0"/>
              </a:rPr>
              <a:t>How can we fuse these light atoms?</a:t>
            </a:r>
          </a:p>
          <a:p>
            <a:pPr lvl="1" eaLnBrk="1" hangingPunct="1">
              <a:buFont typeface="Wingdings" charset="0"/>
              <a:buChar char="ü"/>
            </a:pPr>
            <a:r>
              <a:rPr lang="en-US" sz="2000" dirty="0">
                <a:latin typeface="Century Gothic" charset="0"/>
                <a:ea typeface="ＭＳ Ｐゴシック" charset="0"/>
              </a:rPr>
              <a:t>Make a plasma---ionize the gas atoms</a:t>
            </a:r>
          </a:p>
          <a:p>
            <a:pPr lvl="1" eaLnBrk="1" hangingPunct="1">
              <a:buFont typeface="Wingdings" charset="0"/>
              <a:buChar char="ü"/>
            </a:pPr>
            <a:r>
              <a:rPr lang="en-US" sz="2000" dirty="0">
                <a:latin typeface="Century Gothic" charset="0"/>
                <a:ea typeface="ＭＳ Ｐゴシック" charset="0"/>
              </a:rPr>
              <a:t>Hold on to the plasma---use a magnetic field </a:t>
            </a:r>
          </a:p>
          <a:p>
            <a:pPr lvl="1" eaLnBrk="1" hangingPunct="1">
              <a:buFont typeface="Wingdings" charset="0"/>
              <a:buChar char="ü"/>
            </a:pPr>
            <a:r>
              <a:rPr lang="en-US" sz="2000" dirty="0">
                <a:latin typeface="Century Gothic" charset="0"/>
                <a:ea typeface="ＭＳ Ｐゴシック" charset="0"/>
              </a:rPr>
              <a:t>Heat the plasma---use particle beams and electromagnetic energy (RF, microwave)</a:t>
            </a:r>
          </a:p>
          <a:p>
            <a:pPr lvl="1" eaLnBrk="1" hangingPunct="1">
              <a:buFont typeface="Wingdings" charset="0"/>
              <a:buChar char="q"/>
            </a:pPr>
            <a:r>
              <a:rPr lang="en-US" sz="2000" dirty="0">
                <a:latin typeface="Century Gothic" charset="0"/>
                <a:ea typeface="ＭＳ Ｐゴシック" charset="0"/>
              </a:rPr>
              <a:t>Harness the energy---use a series of heat exchangers involving liquid metals and other fluids</a:t>
            </a:r>
          </a:p>
          <a:p>
            <a:pPr lvl="1" eaLnBrk="1" hangingPunct="1">
              <a:buFont typeface="Wingdings" charset="0"/>
              <a:buChar char="q"/>
            </a:pPr>
            <a:r>
              <a:rPr lang="en-US" sz="2000" dirty="0">
                <a:latin typeface="Century Gothic" charset="0"/>
                <a:ea typeface="ＭＳ Ｐゴシック" charset="0"/>
              </a:rPr>
              <a:t>Provide electricity as the energy conveyance method to industries and households.</a:t>
            </a: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04800" y="195263"/>
            <a:ext cx="7594600" cy="719137"/>
          </a:xfrm>
          <a:noFill/>
        </p:spPr>
        <p:txBody>
          <a:bodyPr lIns="90487" tIns="44450" rIns="90487" bIns="44450"/>
          <a:lstStyle/>
          <a:p>
            <a:pPr eaLnBrk="1" hangingPunct="1"/>
            <a:r>
              <a:rPr lang="en-US" dirty="0">
                <a:solidFill>
                  <a:schemeClr val="tx1"/>
                </a:solidFill>
                <a:latin typeface="Century Gothic" charset="0"/>
                <a:ea typeface="ＭＳ Ｐゴシック" charset="0"/>
                <a:cs typeface="ＭＳ Ｐゴシック" charset="0"/>
              </a:rPr>
              <a:t> </a:t>
            </a:r>
            <a:r>
              <a:rPr lang="en-US" b="0" dirty="0">
                <a:latin typeface="Century Gothic" charset="0"/>
                <a:ea typeface="ＭＳ Ｐゴシック" charset="0"/>
                <a:cs typeface="ＭＳ Ｐゴシック" charset="0"/>
              </a:rPr>
              <a:t>Controlling fusion with magnetic fields</a:t>
            </a:r>
            <a:r>
              <a:rPr lang="en-US" sz="2200" b="0" dirty="0">
                <a:solidFill>
                  <a:schemeClr val="tx1"/>
                </a:solidFill>
                <a:latin typeface="Century Gothic" charset="0"/>
                <a:ea typeface="ＭＳ Ｐゴシック" charset="0"/>
                <a:cs typeface="ＭＳ Ｐゴシック" charset="0"/>
              </a:rPr>
              <a:t> </a:t>
            </a:r>
          </a:p>
        </p:txBody>
      </p:sp>
      <p:sp>
        <p:nvSpPr>
          <p:cNvPr id="29698" name="Rectangle 3"/>
          <p:cNvSpPr>
            <a:spLocks noGrp="1" noChangeArrowheads="1"/>
          </p:cNvSpPr>
          <p:nvPr>
            <p:ph type="body" sz="half" idx="1"/>
          </p:nvPr>
        </p:nvSpPr>
        <p:spPr>
          <a:xfrm>
            <a:off x="152400" y="1066800"/>
            <a:ext cx="3848100" cy="4495800"/>
          </a:xfrm>
          <a:noFill/>
        </p:spPr>
        <p:txBody>
          <a:bodyPr lIns="90487" tIns="44450" rIns="90487" bIns="44450"/>
          <a:lstStyle/>
          <a:p>
            <a:pPr eaLnBrk="1" hangingPunct="1">
              <a:buFont typeface="Arial" panose="020B0604020202020204" pitchFamily="34" charset="0"/>
              <a:buChar char="•"/>
            </a:pPr>
            <a:r>
              <a:rPr lang="en-US" sz="1400" b="0" dirty="0">
                <a:latin typeface="Century Gothic" charset="0"/>
                <a:ea typeface="ＭＳ Ｐゴシック" charset="0"/>
                <a:cs typeface="ＭＳ Ｐゴシック" charset="0"/>
              </a:rPr>
              <a:t>An environment is required that allows for very high temperature plasma to exist while fusion reactions take place.</a:t>
            </a:r>
          </a:p>
          <a:p>
            <a:pPr eaLnBrk="1" hangingPunct="1">
              <a:buFont typeface="Arial" panose="020B0604020202020204" pitchFamily="34" charset="0"/>
              <a:buChar char="•"/>
            </a:pPr>
            <a:r>
              <a:rPr lang="en-US" sz="1400" b="0" dirty="0">
                <a:latin typeface="Century Gothic" charset="0"/>
                <a:ea typeface="ＭＳ Ｐゴシック" charset="0"/>
                <a:cs typeface="ＭＳ Ｐゴシック" charset="0"/>
              </a:rPr>
              <a:t>Large chambers capable of isolating desired fuel atoms (D, T) from undesirable atoms (N, O, etc.) are used. These are called vacuum chambers.</a:t>
            </a:r>
          </a:p>
          <a:p>
            <a:pPr eaLnBrk="1" hangingPunct="1">
              <a:buFont typeface="Arial" panose="020B0604020202020204" pitchFamily="34" charset="0"/>
              <a:buChar char="•"/>
            </a:pPr>
            <a:r>
              <a:rPr lang="en-US" sz="1400" b="0" dirty="0">
                <a:latin typeface="Century Gothic" charset="0"/>
                <a:ea typeface="ＭＳ Ｐゴシック" charset="0"/>
                <a:cs typeface="ＭＳ Ｐゴシック" charset="0"/>
              </a:rPr>
              <a:t>A primary method for controlling the fusion reactants (positive ions) include magnetic fields. </a:t>
            </a:r>
          </a:p>
          <a:p>
            <a:pPr eaLnBrk="1" hangingPunct="1"/>
            <a:r>
              <a:rPr lang="en-US" sz="1400" b="0" dirty="0">
                <a:latin typeface="Century Gothic" charset="0"/>
                <a:ea typeface="ＭＳ Ｐゴシック" charset="0"/>
                <a:cs typeface="ＭＳ Ｐゴシック" charset="0"/>
              </a:rPr>
              <a:t>Most magnetic confinement devices in use today have a toroidal shape.</a:t>
            </a:r>
          </a:p>
          <a:p>
            <a:pPr eaLnBrk="1" hangingPunct="1"/>
            <a:r>
              <a:rPr lang="en-US" sz="1400" b="0" dirty="0">
                <a:latin typeface="Century Gothic" charset="0"/>
                <a:ea typeface="ＭＳ Ｐゴシック" charset="0"/>
                <a:cs typeface="ＭＳ Ｐゴシック" charset="0"/>
              </a:rPr>
              <a:t>Large magnetic fields are created by driving currents through coils wrapped around the torus.</a:t>
            </a:r>
          </a:p>
          <a:p>
            <a:pPr eaLnBrk="1" hangingPunct="1"/>
            <a:r>
              <a:rPr lang="en-US" sz="1400" b="0" dirty="0">
                <a:latin typeface="Century Gothic" charset="0"/>
                <a:ea typeface="ＭＳ Ｐゴシック" charset="0"/>
                <a:cs typeface="ＭＳ Ｐゴシック" charset="0"/>
              </a:rPr>
              <a:t>Note: Fusion research has a long history of trying various geometries, including linear and toroidal shapes.</a:t>
            </a:r>
          </a:p>
        </p:txBody>
      </p:sp>
      <p:pic>
        <p:nvPicPr>
          <p:cNvPr id="29699" name="Picture 4"/>
          <p:cNvPicPr>
            <a:picLocks noGrp="1" noChangeArrowheads="1"/>
          </p:cNvPicPr>
          <p:nvPr>
            <p:ph type="chart" sz="half" idx="2"/>
          </p:nvPr>
        </p:nvPicPr>
        <p:blipFill>
          <a:blip r:embed="rId3">
            <a:extLst>
              <a:ext uri="{28A0092B-C50C-407E-A947-70E740481C1C}">
                <a14:useLocalDpi xmlns:a14="http://schemas.microsoft.com/office/drawing/2010/main"/>
              </a:ext>
            </a:extLst>
          </a:blip>
          <a:srcRect/>
          <a:stretch>
            <a:fillRect/>
          </a:stretch>
        </p:blipFill>
        <p:spPr>
          <a:xfrm>
            <a:off x="4572000" y="1295400"/>
            <a:ext cx="4178300" cy="4111625"/>
          </a:xfr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8850313" y="6003925"/>
            <a:ext cx="279400"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0" hangingPunct="0">
              <a:spcBef>
                <a:spcPct val="0"/>
              </a:spcBef>
              <a:buClrTx/>
              <a:buSzTx/>
              <a:buFontTx/>
              <a:buNone/>
            </a:pPr>
            <a:r>
              <a:rPr lang="en-US" sz="700" b="1">
                <a:latin typeface="Arial" charset="0"/>
              </a:rPr>
              <a:t>19</a:t>
            </a:r>
          </a:p>
        </p:txBody>
      </p:sp>
      <p:grpSp>
        <p:nvGrpSpPr>
          <p:cNvPr id="5122" name="Group 4"/>
          <p:cNvGrpSpPr>
            <a:grpSpLocks/>
          </p:cNvGrpSpPr>
          <p:nvPr/>
        </p:nvGrpSpPr>
        <p:grpSpPr bwMode="auto">
          <a:xfrm>
            <a:off x="914400" y="1524000"/>
            <a:ext cx="6680200" cy="3403600"/>
            <a:chOff x="524" y="968"/>
            <a:chExt cx="4712" cy="2384"/>
          </a:xfrm>
        </p:grpSpPr>
        <p:grpSp>
          <p:nvGrpSpPr>
            <p:cNvPr id="5124" name="Group 5"/>
            <p:cNvGrpSpPr>
              <a:grpSpLocks/>
            </p:cNvGrpSpPr>
            <p:nvPr/>
          </p:nvGrpSpPr>
          <p:grpSpPr bwMode="auto">
            <a:xfrm>
              <a:off x="524" y="968"/>
              <a:ext cx="3768" cy="2384"/>
              <a:chOff x="524" y="968"/>
              <a:chExt cx="3768" cy="2384"/>
            </a:xfrm>
          </p:grpSpPr>
          <p:pic>
            <p:nvPicPr>
              <p:cNvPr id="5131" name="Picture 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4" y="968"/>
                <a:ext cx="3768" cy="2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132" name="Rectangle 7"/>
              <p:cNvSpPr>
                <a:spLocks noChangeArrowheads="1"/>
              </p:cNvSpPr>
              <p:nvPr/>
            </p:nvSpPr>
            <p:spPr bwMode="auto">
              <a:xfrm>
                <a:off x="831" y="1903"/>
                <a:ext cx="54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0" hangingPunct="0">
                  <a:spcBef>
                    <a:spcPct val="0"/>
                  </a:spcBef>
                  <a:buClrTx/>
                  <a:buSzTx/>
                  <a:buFontTx/>
                  <a:buNone/>
                </a:pPr>
                <a:r>
                  <a:rPr lang="en-US" sz="1400" b="1" dirty="0">
                    <a:solidFill>
                      <a:srgbClr val="FFFFFF"/>
                    </a:solidFill>
                    <a:latin typeface="Arial" charset="0"/>
                  </a:rPr>
                  <a:t>nucleus</a:t>
                </a:r>
              </a:p>
            </p:txBody>
          </p:sp>
          <p:sp>
            <p:nvSpPr>
              <p:cNvPr id="5133" name="Rectangle 8"/>
              <p:cNvSpPr>
                <a:spLocks noChangeArrowheads="1"/>
              </p:cNvSpPr>
              <p:nvPr/>
            </p:nvSpPr>
            <p:spPr bwMode="auto">
              <a:xfrm>
                <a:off x="839" y="3023"/>
                <a:ext cx="54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0" hangingPunct="0">
                  <a:spcBef>
                    <a:spcPct val="0"/>
                  </a:spcBef>
                  <a:buClrTx/>
                  <a:buSzTx/>
                  <a:buFontTx/>
                  <a:buNone/>
                </a:pPr>
                <a:r>
                  <a:rPr lang="en-US" sz="1400" b="1" dirty="0">
                    <a:solidFill>
                      <a:srgbClr val="FFFFFF"/>
                    </a:solidFill>
                    <a:latin typeface="Arial" charset="0"/>
                  </a:rPr>
                  <a:t>nucleus</a:t>
                </a:r>
              </a:p>
            </p:txBody>
          </p:sp>
          <p:sp>
            <p:nvSpPr>
              <p:cNvPr id="5134" name="Rectangle 9"/>
              <p:cNvSpPr>
                <a:spLocks noChangeArrowheads="1"/>
              </p:cNvSpPr>
              <p:nvPr/>
            </p:nvSpPr>
            <p:spPr bwMode="auto">
              <a:xfrm>
                <a:off x="2944" y="2943"/>
                <a:ext cx="95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0" hangingPunct="0">
                  <a:spcBef>
                    <a:spcPct val="0"/>
                  </a:spcBef>
                  <a:buClrTx/>
                  <a:buSzTx/>
                  <a:buFontTx/>
                  <a:buNone/>
                </a:pPr>
                <a:r>
                  <a:rPr lang="en-US" sz="1400" b="1" dirty="0">
                    <a:solidFill>
                      <a:srgbClr val="FFFFFF"/>
                    </a:solidFill>
                    <a:latin typeface="Arial" charset="0"/>
                  </a:rPr>
                  <a:t> Larger nucleus</a:t>
                </a:r>
              </a:p>
            </p:txBody>
          </p:sp>
        </p:grpSp>
        <p:grpSp>
          <p:nvGrpSpPr>
            <p:cNvPr id="5125" name="Group 10"/>
            <p:cNvGrpSpPr>
              <a:grpSpLocks/>
            </p:cNvGrpSpPr>
            <p:nvPr/>
          </p:nvGrpSpPr>
          <p:grpSpPr bwMode="auto">
            <a:xfrm>
              <a:off x="4051" y="976"/>
              <a:ext cx="1185" cy="2368"/>
              <a:chOff x="4051" y="976"/>
              <a:chExt cx="1185" cy="2368"/>
            </a:xfrm>
          </p:grpSpPr>
          <p:sp>
            <p:nvSpPr>
              <p:cNvPr id="5126" name="Rectangle 11"/>
              <p:cNvSpPr>
                <a:spLocks noChangeArrowheads="1"/>
              </p:cNvSpPr>
              <p:nvPr/>
            </p:nvSpPr>
            <p:spPr bwMode="auto">
              <a:xfrm>
                <a:off x="4276" y="976"/>
                <a:ext cx="960" cy="2368"/>
              </a:xfrm>
              <a:prstGeom prst="rect">
                <a:avLst/>
              </a:prstGeom>
              <a:solidFill>
                <a:schemeClr val="tx1"/>
              </a:solidFill>
              <a:ln w="25400">
                <a:solidFill>
                  <a:schemeClr val="tx1"/>
                </a:solidFill>
                <a:miter lim="800000"/>
                <a:headEnd/>
                <a:tailEnd/>
              </a:ln>
            </p:spPr>
            <p:txBody>
              <a:bodyPr wrap="none" anchor="ctr"/>
              <a:lstStyle/>
              <a:p>
                <a:endParaRPr lang="en-US"/>
              </a:p>
            </p:txBody>
          </p:sp>
          <p:grpSp>
            <p:nvGrpSpPr>
              <p:cNvPr id="5127" name="Group 12"/>
              <p:cNvGrpSpPr>
                <a:grpSpLocks/>
              </p:cNvGrpSpPr>
              <p:nvPr/>
            </p:nvGrpSpPr>
            <p:grpSpPr bwMode="auto">
              <a:xfrm>
                <a:off x="4284" y="1804"/>
                <a:ext cx="856" cy="728"/>
                <a:chOff x="4284" y="1804"/>
                <a:chExt cx="856" cy="728"/>
              </a:xfrm>
            </p:grpSpPr>
            <p:sp>
              <p:nvSpPr>
                <p:cNvPr id="145421" name="AutoShape 13"/>
                <p:cNvSpPr>
                  <a:spLocks noChangeArrowheads="1"/>
                </p:cNvSpPr>
                <p:nvPr/>
              </p:nvSpPr>
              <p:spPr bwMode="auto">
                <a:xfrm>
                  <a:off x="4284" y="1804"/>
                  <a:ext cx="856" cy="728"/>
                </a:xfrm>
                <a:prstGeom prst="star16">
                  <a:avLst>
                    <a:gd name="adj" fmla="val 37500"/>
                  </a:avLst>
                </a:prstGeom>
                <a:solidFill>
                  <a:srgbClr val="FE9B03"/>
                </a:solidFill>
                <a:ln w="12700">
                  <a:noFill/>
                  <a:miter lim="800000"/>
                  <a:headEnd/>
                  <a:tailEnd/>
                </a:ln>
                <a:effectLst>
                  <a:outerShdw blurRad="63500" dist="81320" dir="3080412" algn="ctr" rotWithShape="0">
                    <a:srgbClr val="FF5008">
                      <a:alpha val="74998"/>
                    </a:srgbClr>
                  </a:outerShdw>
                </a:effectLst>
              </p:spPr>
              <p:txBody>
                <a:bodyPr wrap="none" anchor="ctr"/>
                <a:lstStyle/>
                <a:p>
                  <a:pPr>
                    <a:buFont typeface="Wingdings" charset="2"/>
                    <a:buChar char="l"/>
                    <a:defRPr/>
                  </a:pPr>
                  <a:endParaRPr lang="en-US">
                    <a:ea typeface="+mn-ea"/>
                    <a:cs typeface="+mn-cs"/>
                  </a:endParaRPr>
                </a:p>
              </p:txBody>
            </p:sp>
            <p:sp>
              <p:nvSpPr>
                <p:cNvPr id="5130" name="Rectangle 14"/>
                <p:cNvSpPr>
                  <a:spLocks noChangeArrowheads="1"/>
                </p:cNvSpPr>
                <p:nvPr/>
              </p:nvSpPr>
              <p:spPr bwMode="auto">
                <a:xfrm>
                  <a:off x="4411" y="2093"/>
                  <a:ext cx="618"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spcBef>
                      <a:spcPct val="0"/>
                    </a:spcBef>
                    <a:buClrTx/>
                    <a:buSzTx/>
                    <a:buFontTx/>
                    <a:buNone/>
                  </a:pPr>
                  <a:r>
                    <a:rPr lang="en-US" sz="1400" b="1">
                      <a:solidFill>
                        <a:schemeClr val="tx1"/>
                      </a:solidFill>
                      <a:latin typeface="Arial" charset="0"/>
                    </a:rPr>
                    <a:t> ENERGY</a:t>
                  </a:r>
                </a:p>
              </p:txBody>
            </p:sp>
          </p:grpSp>
          <p:sp>
            <p:nvSpPr>
              <p:cNvPr id="5128" name="Rectangle 15"/>
              <p:cNvSpPr>
                <a:spLocks noChangeArrowheads="1"/>
              </p:cNvSpPr>
              <p:nvPr/>
            </p:nvSpPr>
            <p:spPr bwMode="auto">
              <a:xfrm>
                <a:off x="4051" y="1984"/>
                <a:ext cx="282" cy="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p>
                <a:pPr eaLnBrk="0" hangingPunct="0">
                  <a:spcBef>
                    <a:spcPct val="0"/>
                  </a:spcBef>
                  <a:buClrTx/>
                  <a:buSzTx/>
                  <a:buFontTx/>
                  <a:buNone/>
                </a:pPr>
                <a:r>
                  <a:rPr lang="en-US" sz="3600" b="1">
                    <a:solidFill>
                      <a:srgbClr val="748AEA"/>
                    </a:solidFill>
                    <a:latin typeface="Arial" charset="0"/>
                  </a:rPr>
                  <a:t>+</a:t>
                </a:r>
              </a:p>
            </p:txBody>
          </p:sp>
        </p:grpSp>
      </p:grpSp>
      <p:sp>
        <p:nvSpPr>
          <p:cNvPr id="5123" name="Rectangle 16"/>
          <p:cNvSpPr>
            <a:spLocks noChangeArrowheads="1"/>
          </p:cNvSpPr>
          <p:nvPr/>
        </p:nvSpPr>
        <p:spPr bwMode="auto">
          <a:xfrm>
            <a:off x="228600" y="228600"/>
            <a:ext cx="883607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Wingdings" charset="0"/>
              <a:buNone/>
            </a:pPr>
            <a:r>
              <a:rPr lang="en-US" sz="2800" dirty="0">
                <a:solidFill>
                  <a:schemeClr val="bg1"/>
                </a:solidFill>
                <a:latin typeface="Century Gothic" charset="0"/>
              </a:rPr>
              <a:t>Nuclear fusion – We Would Not be Here Without it!</a:t>
            </a:r>
            <a:endParaRPr lang="en-US" sz="2800" dirty="0">
              <a:latin typeface="Century Gothic" charset="0"/>
            </a:endParaRPr>
          </a:p>
        </p:txBody>
      </p:sp>
      <p:sp>
        <p:nvSpPr>
          <p:cNvPr id="2" name="TextBox 1">
            <a:extLst>
              <a:ext uri="{FF2B5EF4-FFF2-40B4-BE49-F238E27FC236}">
                <a16:creationId xmlns:a16="http://schemas.microsoft.com/office/drawing/2014/main" id="{D41AD48E-7B29-20EE-8B48-586B5409D483}"/>
              </a:ext>
            </a:extLst>
          </p:cNvPr>
          <p:cNvSpPr txBox="1"/>
          <p:nvPr/>
        </p:nvSpPr>
        <p:spPr>
          <a:xfrm>
            <a:off x="838200" y="1066800"/>
            <a:ext cx="2196435" cy="461665"/>
          </a:xfrm>
          <a:prstGeom prst="rect">
            <a:avLst/>
          </a:prstGeom>
          <a:noFill/>
        </p:spPr>
        <p:txBody>
          <a:bodyPr wrap="none" rtlCol="0">
            <a:spAutoFit/>
          </a:bodyPr>
          <a:lstStyle/>
          <a:p>
            <a:pPr>
              <a:buNone/>
            </a:pPr>
            <a:r>
              <a:rPr lang="en-US" sz="2400" dirty="0">
                <a:latin typeface="+mn-lt"/>
              </a:rPr>
              <a:t>Basic idea…..</a:t>
            </a:r>
          </a:p>
        </p:txBody>
      </p:sp>
      <p:sp>
        <p:nvSpPr>
          <p:cNvPr id="3" name="TextBox 2">
            <a:extLst>
              <a:ext uri="{FF2B5EF4-FFF2-40B4-BE49-F238E27FC236}">
                <a16:creationId xmlns:a16="http://schemas.microsoft.com/office/drawing/2014/main" id="{201FD65D-3593-D326-2EC7-31AABE8A1CEB}"/>
              </a:ext>
            </a:extLst>
          </p:cNvPr>
          <p:cNvSpPr txBox="1"/>
          <p:nvPr/>
        </p:nvSpPr>
        <p:spPr>
          <a:xfrm>
            <a:off x="914400" y="5105400"/>
            <a:ext cx="5253361" cy="400110"/>
          </a:xfrm>
          <a:prstGeom prst="rect">
            <a:avLst/>
          </a:prstGeom>
          <a:noFill/>
        </p:spPr>
        <p:txBody>
          <a:bodyPr wrap="none" rtlCol="0">
            <a:spAutoFit/>
          </a:bodyPr>
          <a:lstStyle/>
          <a:p>
            <a:pPr>
              <a:buNone/>
            </a:pPr>
            <a:r>
              <a:rPr lang="en-US" sz="2000" dirty="0">
                <a:latin typeface="+mn-lt"/>
              </a:rPr>
              <a:t>Outcome = different nucleus plus energy</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AutoShape 3">
            <a:extLst>
              <a:ext uri="{FF2B5EF4-FFF2-40B4-BE49-F238E27FC236}">
                <a16:creationId xmlns:a16="http://schemas.microsoft.com/office/drawing/2014/main" id="{3385FBD4-02F7-6F45-86E4-928D5F15C49F}"/>
              </a:ext>
            </a:extLst>
          </p:cNvPr>
          <p:cNvSpPr>
            <a:spLocks noChangeArrowheads="1"/>
          </p:cNvSpPr>
          <p:nvPr/>
        </p:nvSpPr>
        <p:spPr bwMode="auto">
          <a:xfrm rot="-4919561">
            <a:off x="2043906" y="4436269"/>
            <a:ext cx="696913" cy="473075"/>
          </a:xfrm>
          <a:prstGeom prst="rightArrow">
            <a:avLst>
              <a:gd name="adj1" fmla="val 50000"/>
              <a:gd name="adj2" fmla="val 36829"/>
            </a:avLst>
          </a:prstGeom>
          <a:solidFill>
            <a:srgbClr val="CC0066"/>
          </a:solidFill>
          <a:ln w="9525">
            <a:solidFill>
              <a:schemeClr val="tx1"/>
            </a:solidFill>
            <a:miter lim="800000"/>
            <a:headEnd/>
            <a:tailEnd/>
          </a:ln>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338946" name="AutoShape 2">
            <a:extLst>
              <a:ext uri="{FF2B5EF4-FFF2-40B4-BE49-F238E27FC236}">
                <a16:creationId xmlns:a16="http://schemas.microsoft.com/office/drawing/2014/main" id="{AAFC67BB-4820-2B66-2B58-CD595D2832EE}"/>
              </a:ext>
            </a:extLst>
          </p:cNvPr>
          <p:cNvSpPr>
            <a:spLocks noChangeArrowheads="1"/>
          </p:cNvSpPr>
          <p:nvPr/>
        </p:nvSpPr>
        <p:spPr bwMode="auto">
          <a:xfrm rot="19298557" flipH="1">
            <a:off x="6078538" y="2281238"/>
            <a:ext cx="696912" cy="473075"/>
          </a:xfrm>
          <a:prstGeom prst="rightArrow">
            <a:avLst>
              <a:gd name="adj1" fmla="val 50000"/>
              <a:gd name="adj2" fmla="val 36829"/>
            </a:avLst>
          </a:prstGeom>
          <a:solidFill>
            <a:srgbClr val="3366FF"/>
          </a:solidFill>
          <a:ln w="9525">
            <a:solidFill>
              <a:schemeClr val="tx1"/>
            </a:solidFill>
            <a:miter lim="800000"/>
            <a:headEnd/>
            <a:tailEnd/>
          </a:ln>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338947" name="AutoShape 3">
            <a:extLst>
              <a:ext uri="{FF2B5EF4-FFF2-40B4-BE49-F238E27FC236}">
                <a16:creationId xmlns:a16="http://schemas.microsoft.com/office/drawing/2014/main" id="{6C932BBD-734B-E524-8033-5EB8F10BEBAF}"/>
              </a:ext>
            </a:extLst>
          </p:cNvPr>
          <p:cNvSpPr>
            <a:spLocks noChangeArrowheads="1"/>
          </p:cNvSpPr>
          <p:nvPr/>
        </p:nvSpPr>
        <p:spPr bwMode="auto">
          <a:xfrm rot="2301443">
            <a:off x="1693863" y="2328863"/>
            <a:ext cx="696912" cy="473075"/>
          </a:xfrm>
          <a:prstGeom prst="rightArrow">
            <a:avLst>
              <a:gd name="adj1" fmla="val 50000"/>
              <a:gd name="adj2" fmla="val 36829"/>
            </a:avLst>
          </a:prstGeom>
          <a:solidFill>
            <a:srgbClr val="3366FF"/>
          </a:solidFill>
          <a:ln w="9525">
            <a:solidFill>
              <a:schemeClr val="tx1"/>
            </a:solidFill>
            <a:miter lim="800000"/>
            <a:headEnd/>
            <a:tailEnd/>
          </a:ln>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338948" name="Arc 4">
            <a:extLst>
              <a:ext uri="{FF2B5EF4-FFF2-40B4-BE49-F238E27FC236}">
                <a16:creationId xmlns:a16="http://schemas.microsoft.com/office/drawing/2014/main" id="{E7EEA7FC-27D8-4DC4-9AC3-D288A62F45CB}"/>
              </a:ext>
            </a:extLst>
          </p:cNvPr>
          <p:cNvSpPr>
            <a:spLocks/>
          </p:cNvSpPr>
          <p:nvPr/>
        </p:nvSpPr>
        <p:spPr bwMode="auto">
          <a:xfrm rot="-5400000">
            <a:off x="3437731" y="1345407"/>
            <a:ext cx="1849437" cy="4940300"/>
          </a:xfrm>
          <a:custGeom>
            <a:avLst/>
            <a:gdLst>
              <a:gd name="T0" fmla="*/ 2147483646 w 21600"/>
              <a:gd name="T1" fmla="*/ 0 h 41702"/>
              <a:gd name="T2" fmla="*/ 2147483646 w 21600"/>
              <a:gd name="T3" fmla="*/ 2147483646 h 41702"/>
              <a:gd name="T4" fmla="*/ 0 w 21600"/>
              <a:gd name="T5" fmla="*/ 2147483646 h 41702"/>
              <a:gd name="T6" fmla="*/ 0 60000 65536"/>
              <a:gd name="T7" fmla="*/ 0 60000 65536"/>
              <a:gd name="T8" fmla="*/ 0 60000 65536"/>
              <a:gd name="T9" fmla="*/ 0 w 21600"/>
              <a:gd name="T10" fmla="*/ 0 h 41702"/>
              <a:gd name="T11" fmla="*/ 21600 w 21600"/>
              <a:gd name="T12" fmla="*/ 41702 h 41702"/>
            </a:gdLst>
            <a:ahLst/>
            <a:cxnLst>
              <a:cxn ang="T6">
                <a:pos x="T0" y="T1"/>
              </a:cxn>
              <a:cxn ang="T7">
                <a:pos x="T2" y="T3"/>
              </a:cxn>
              <a:cxn ang="T8">
                <a:pos x="T4" y="T5"/>
              </a:cxn>
            </a:cxnLst>
            <a:rect l="T9" t="T10" r="T11" b="T12"/>
            <a:pathLst>
              <a:path w="21600" h="41702" fill="none" extrusionOk="0">
                <a:moveTo>
                  <a:pt x="5272" y="-1"/>
                </a:moveTo>
                <a:cubicBezTo>
                  <a:pt x="14871" y="2415"/>
                  <a:pt x="21600" y="11047"/>
                  <a:pt x="21600" y="20946"/>
                </a:cubicBezTo>
                <a:cubicBezTo>
                  <a:pt x="21600" y="30573"/>
                  <a:pt x="15228" y="39039"/>
                  <a:pt x="5976" y="41702"/>
                </a:cubicBezTo>
              </a:path>
              <a:path w="21600" h="41702" stroke="0" extrusionOk="0">
                <a:moveTo>
                  <a:pt x="5272" y="-1"/>
                </a:moveTo>
                <a:cubicBezTo>
                  <a:pt x="14871" y="2415"/>
                  <a:pt x="21600" y="11047"/>
                  <a:pt x="21600" y="20946"/>
                </a:cubicBezTo>
                <a:cubicBezTo>
                  <a:pt x="21600" y="30573"/>
                  <a:pt x="15228" y="39039"/>
                  <a:pt x="5976" y="41702"/>
                </a:cubicBezTo>
                <a:lnTo>
                  <a:pt x="0" y="20946"/>
                </a:lnTo>
                <a:lnTo>
                  <a:pt x="5272" y="-1"/>
                </a:lnTo>
                <a:close/>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grpSp>
        <p:nvGrpSpPr>
          <p:cNvPr id="2" name="Group 5">
            <a:extLst>
              <a:ext uri="{FF2B5EF4-FFF2-40B4-BE49-F238E27FC236}">
                <a16:creationId xmlns:a16="http://schemas.microsoft.com/office/drawing/2014/main" id="{825A1DA6-13C2-D615-D77F-7DA209DDA0DF}"/>
              </a:ext>
            </a:extLst>
          </p:cNvPr>
          <p:cNvGrpSpPr>
            <a:grpSpLocks/>
          </p:cNvGrpSpPr>
          <p:nvPr/>
        </p:nvGrpSpPr>
        <p:grpSpPr bwMode="auto">
          <a:xfrm>
            <a:off x="2109788" y="2347913"/>
            <a:ext cx="4495800" cy="1905000"/>
            <a:chOff x="1392" y="1008"/>
            <a:chExt cx="2832" cy="1200"/>
          </a:xfrm>
        </p:grpSpPr>
        <p:sp>
          <p:nvSpPr>
            <p:cNvPr id="56379" name="Arc 6">
              <a:extLst>
                <a:ext uri="{FF2B5EF4-FFF2-40B4-BE49-F238E27FC236}">
                  <a16:creationId xmlns:a16="http://schemas.microsoft.com/office/drawing/2014/main" id="{F7859552-4F43-2019-A7B1-34AA855C9B4F}"/>
                </a:ext>
              </a:extLst>
            </p:cNvPr>
            <p:cNvSpPr>
              <a:spLocks/>
            </p:cNvSpPr>
            <p:nvPr/>
          </p:nvSpPr>
          <p:spPr bwMode="auto">
            <a:xfrm rot="-5400000">
              <a:off x="2319" y="81"/>
              <a:ext cx="978" cy="2832"/>
            </a:xfrm>
            <a:custGeom>
              <a:avLst/>
              <a:gdLst>
                <a:gd name="T0" fmla="*/ 0 w 22777"/>
                <a:gd name="T1" fmla="*/ 0 h 43200"/>
                <a:gd name="T2" fmla="*/ 0 w 22777"/>
                <a:gd name="T3" fmla="*/ 0 h 43200"/>
                <a:gd name="T4" fmla="*/ 0 w 22777"/>
                <a:gd name="T5" fmla="*/ 0 h 43200"/>
                <a:gd name="T6" fmla="*/ 0 60000 65536"/>
                <a:gd name="T7" fmla="*/ 0 60000 65536"/>
                <a:gd name="T8" fmla="*/ 0 60000 65536"/>
                <a:gd name="T9" fmla="*/ 0 w 22777"/>
                <a:gd name="T10" fmla="*/ 0 h 43200"/>
                <a:gd name="T11" fmla="*/ 22777 w 22777"/>
                <a:gd name="T12" fmla="*/ 43200 h 43200"/>
              </a:gdLst>
              <a:ahLst/>
              <a:cxnLst>
                <a:cxn ang="T6">
                  <a:pos x="T0" y="T1"/>
                </a:cxn>
                <a:cxn ang="T7">
                  <a:pos x="T2" y="T3"/>
                </a:cxn>
                <a:cxn ang="T8">
                  <a:pos x="T4" y="T5"/>
                </a:cxn>
              </a:cxnLst>
              <a:rect l="T9" t="T10" r="T11" b="T12"/>
              <a:pathLst>
                <a:path w="22777" h="43200" fill="none" extrusionOk="0">
                  <a:moveTo>
                    <a:pt x="1177" y="-1"/>
                  </a:moveTo>
                  <a:cubicBezTo>
                    <a:pt x="13106" y="0"/>
                    <a:pt x="22777" y="9670"/>
                    <a:pt x="22777" y="21600"/>
                  </a:cubicBezTo>
                  <a:cubicBezTo>
                    <a:pt x="22777" y="33529"/>
                    <a:pt x="13106" y="43200"/>
                    <a:pt x="1177" y="43200"/>
                  </a:cubicBezTo>
                  <a:cubicBezTo>
                    <a:pt x="784" y="43199"/>
                    <a:pt x="391" y="43189"/>
                    <a:pt x="-1" y="43167"/>
                  </a:cubicBezTo>
                </a:path>
                <a:path w="22777" h="43200" stroke="0" extrusionOk="0">
                  <a:moveTo>
                    <a:pt x="1177" y="-1"/>
                  </a:moveTo>
                  <a:cubicBezTo>
                    <a:pt x="13106" y="0"/>
                    <a:pt x="22777" y="9670"/>
                    <a:pt x="22777" y="21600"/>
                  </a:cubicBezTo>
                  <a:cubicBezTo>
                    <a:pt x="22777" y="33529"/>
                    <a:pt x="13106" y="43200"/>
                    <a:pt x="1177" y="43200"/>
                  </a:cubicBezTo>
                  <a:cubicBezTo>
                    <a:pt x="784" y="43199"/>
                    <a:pt x="391" y="43189"/>
                    <a:pt x="-1" y="43167"/>
                  </a:cubicBezTo>
                  <a:lnTo>
                    <a:pt x="1177" y="21600"/>
                  </a:lnTo>
                  <a:lnTo>
                    <a:pt x="1177" y="-1"/>
                  </a:lnTo>
                  <a:close/>
                </a:path>
              </a:pathLst>
            </a:custGeom>
            <a:solidFill>
              <a:schemeClr val="bg1"/>
            </a:solidFill>
            <a:ln w="9525">
              <a:solidFill>
                <a:schemeClr val="tx1"/>
              </a:solidFill>
              <a:round/>
              <a:headEnd/>
              <a:tailEnd/>
            </a:ln>
          </p:spPr>
          <p:txBody>
            <a:bodyPr wrap="none" anchor="ctr"/>
            <a:lstStyle/>
            <a:p>
              <a:pPr>
                <a:buNone/>
              </a:pPr>
              <a:endParaRPr lang="en-US"/>
            </a:p>
          </p:txBody>
        </p:sp>
        <p:sp>
          <p:nvSpPr>
            <p:cNvPr id="56380" name="Arc 7">
              <a:extLst>
                <a:ext uri="{FF2B5EF4-FFF2-40B4-BE49-F238E27FC236}">
                  <a16:creationId xmlns:a16="http://schemas.microsoft.com/office/drawing/2014/main" id="{02083139-49B1-D08A-0EDE-101D185077EA}"/>
                </a:ext>
              </a:extLst>
            </p:cNvPr>
            <p:cNvSpPr>
              <a:spLocks/>
            </p:cNvSpPr>
            <p:nvPr/>
          </p:nvSpPr>
          <p:spPr bwMode="auto">
            <a:xfrm rot="-5400000">
              <a:off x="2583" y="825"/>
              <a:ext cx="450" cy="1776"/>
            </a:xfrm>
            <a:custGeom>
              <a:avLst/>
              <a:gdLst>
                <a:gd name="T0" fmla="*/ 0 w 22777"/>
                <a:gd name="T1" fmla="*/ 0 h 43200"/>
                <a:gd name="T2" fmla="*/ 0 w 22777"/>
                <a:gd name="T3" fmla="*/ 0 h 43200"/>
                <a:gd name="T4" fmla="*/ 0 w 22777"/>
                <a:gd name="T5" fmla="*/ 0 h 43200"/>
                <a:gd name="T6" fmla="*/ 0 60000 65536"/>
                <a:gd name="T7" fmla="*/ 0 60000 65536"/>
                <a:gd name="T8" fmla="*/ 0 60000 65536"/>
                <a:gd name="T9" fmla="*/ 0 w 22777"/>
                <a:gd name="T10" fmla="*/ 0 h 43200"/>
                <a:gd name="T11" fmla="*/ 22777 w 22777"/>
                <a:gd name="T12" fmla="*/ 43200 h 43200"/>
              </a:gdLst>
              <a:ahLst/>
              <a:cxnLst>
                <a:cxn ang="T6">
                  <a:pos x="T0" y="T1"/>
                </a:cxn>
                <a:cxn ang="T7">
                  <a:pos x="T2" y="T3"/>
                </a:cxn>
                <a:cxn ang="T8">
                  <a:pos x="T4" y="T5"/>
                </a:cxn>
              </a:cxnLst>
              <a:rect l="T9" t="T10" r="T11" b="T12"/>
              <a:pathLst>
                <a:path w="22777" h="43200" fill="none" extrusionOk="0">
                  <a:moveTo>
                    <a:pt x="1177" y="-1"/>
                  </a:moveTo>
                  <a:cubicBezTo>
                    <a:pt x="13106" y="0"/>
                    <a:pt x="22777" y="9670"/>
                    <a:pt x="22777" y="21600"/>
                  </a:cubicBezTo>
                  <a:cubicBezTo>
                    <a:pt x="22777" y="33529"/>
                    <a:pt x="13106" y="43200"/>
                    <a:pt x="1177" y="43200"/>
                  </a:cubicBezTo>
                  <a:cubicBezTo>
                    <a:pt x="784" y="43199"/>
                    <a:pt x="391" y="43189"/>
                    <a:pt x="-1" y="43167"/>
                  </a:cubicBezTo>
                </a:path>
                <a:path w="22777" h="43200" stroke="0" extrusionOk="0">
                  <a:moveTo>
                    <a:pt x="1177" y="-1"/>
                  </a:moveTo>
                  <a:cubicBezTo>
                    <a:pt x="13106" y="0"/>
                    <a:pt x="22777" y="9670"/>
                    <a:pt x="22777" y="21600"/>
                  </a:cubicBezTo>
                  <a:cubicBezTo>
                    <a:pt x="22777" y="33529"/>
                    <a:pt x="13106" y="43200"/>
                    <a:pt x="1177" y="43200"/>
                  </a:cubicBezTo>
                  <a:cubicBezTo>
                    <a:pt x="784" y="43199"/>
                    <a:pt x="391" y="43189"/>
                    <a:pt x="-1" y="43167"/>
                  </a:cubicBezTo>
                  <a:lnTo>
                    <a:pt x="1177" y="21600"/>
                  </a:lnTo>
                  <a:lnTo>
                    <a:pt x="1177" y="-1"/>
                  </a:lnTo>
                  <a:close/>
                </a:path>
              </a:pathLst>
            </a:custGeom>
            <a:solidFill>
              <a:schemeClr val="bg1"/>
            </a:solidFill>
            <a:ln w="9525">
              <a:solidFill>
                <a:schemeClr val="tx1"/>
              </a:solidFill>
              <a:round/>
              <a:headEnd/>
              <a:tailEnd/>
            </a:ln>
          </p:spPr>
          <p:txBody>
            <a:bodyPr wrap="none" anchor="ctr"/>
            <a:lstStyle/>
            <a:p>
              <a:pPr>
                <a:buNone/>
              </a:pPr>
              <a:endParaRPr lang="en-US"/>
            </a:p>
          </p:txBody>
        </p:sp>
        <p:sp>
          <p:nvSpPr>
            <p:cNvPr id="56381" name="Oval 8">
              <a:extLst>
                <a:ext uri="{FF2B5EF4-FFF2-40B4-BE49-F238E27FC236}">
                  <a16:creationId xmlns:a16="http://schemas.microsoft.com/office/drawing/2014/main" id="{55191A38-B4D2-C990-B5E5-BE6034FFF839}"/>
                </a:ext>
              </a:extLst>
            </p:cNvPr>
            <p:cNvSpPr>
              <a:spLocks noChangeArrowheads="1"/>
            </p:cNvSpPr>
            <p:nvPr/>
          </p:nvSpPr>
          <p:spPr bwMode="auto">
            <a:xfrm>
              <a:off x="1392" y="1680"/>
              <a:ext cx="528" cy="528"/>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56382" name="Oval 9">
              <a:extLst>
                <a:ext uri="{FF2B5EF4-FFF2-40B4-BE49-F238E27FC236}">
                  <a16:creationId xmlns:a16="http://schemas.microsoft.com/office/drawing/2014/main" id="{D71E54DC-4750-CD8A-60A7-D84BCB837A5D}"/>
                </a:ext>
              </a:extLst>
            </p:cNvPr>
            <p:cNvSpPr>
              <a:spLocks noChangeArrowheads="1"/>
            </p:cNvSpPr>
            <p:nvPr/>
          </p:nvSpPr>
          <p:spPr bwMode="auto">
            <a:xfrm>
              <a:off x="3696" y="1680"/>
              <a:ext cx="528" cy="528"/>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grpSp>
      <p:sp>
        <p:nvSpPr>
          <p:cNvPr id="338954" name="Arc 10">
            <a:extLst>
              <a:ext uri="{FF2B5EF4-FFF2-40B4-BE49-F238E27FC236}">
                <a16:creationId xmlns:a16="http://schemas.microsoft.com/office/drawing/2014/main" id="{D8A9331F-D78A-650E-5C1A-518FA852F0D7}"/>
              </a:ext>
            </a:extLst>
          </p:cNvPr>
          <p:cNvSpPr>
            <a:spLocks/>
          </p:cNvSpPr>
          <p:nvPr/>
        </p:nvSpPr>
        <p:spPr bwMode="auto">
          <a:xfrm rot="-5400000">
            <a:off x="3437731" y="685007"/>
            <a:ext cx="1849437" cy="4940300"/>
          </a:xfrm>
          <a:custGeom>
            <a:avLst/>
            <a:gdLst>
              <a:gd name="T0" fmla="*/ 2147483646 w 21600"/>
              <a:gd name="T1" fmla="*/ 0 h 41702"/>
              <a:gd name="T2" fmla="*/ 2147483646 w 21600"/>
              <a:gd name="T3" fmla="*/ 2147483646 h 41702"/>
              <a:gd name="T4" fmla="*/ 0 w 21600"/>
              <a:gd name="T5" fmla="*/ 2147483646 h 41702"/>
              <a:gd name="T6" fmla="*/ 0 60000 65536"/>
              <a:gd name="T7" fmla="*/ 0 60000 65536"/>
              <a:gd name="T8" fmla="*/ 0 60000 65536"/>
              <a:gd name="T9" fmla="*/ 0 w 21600"/>
              <a:gd name="T10" fmla="*/ 0 h 41702"/>
              <a:gd name="T11" fmla="*/ 21600 w 21600"/>
              <a:gd name="T12" fmla="*/ 41702 h 41702"/>
            </a:gdLst>
            <a:ahLst/>
            <a:cxnLst>
              <a:cxn ang="T6">
                <a:pos x="T0" y="T1"/>
              </a:cxn>
              <a:cxn ang="T7">
                <a:pos x="T2" y="T3"/>
              </a:cxn>
              <a:cxn ang="T8">
                <a:pos x="T4" y="T5"/>
              </a:cxn>
            </a:cxnLst>
            <a:rect l="T9" t="T10" r="T11" b="T12"/>
            <a:pathLst>
              <a:path w="21600" h="41702" fill="none" extrusionOk="0">
                <a:moveTo>
                  <a:pt x="5272" y="-1"/>
                </a:moveTo>
                <a:cubicBezTo>
                  <a:pt x="14871" y="2415"/>
                  <a:pt x="21600" y="11047"/>
                  <a:pt x="21600" y="20946"/>
                </a:cubicBezTo>
                <a:cubicBezTo>
                  <a:pt x="21600" y="30573"/>
                  <a:pt x="15228" y="39039"/>
                  <a:pt x="5976" y="41702"/>
                </a:cubicBezTo>
              </a:path>
              <a:path w="21600" h="41702" stroke="0" extrusionOk="0">
                <a:moveTo>
                  <a:pt x="5272" y="-1"/>
                </a:moveTo>
                <a:cubicBezTo>
                  <a:pt x="14871" y="2415"/>
                  <a:pt x="21600" y="11047"/>
                  <a:pt x="21600" y="20946"/>
                </a:cubicBezTo>
                <a:cubicBezTo>
                  <a:pt x="21600" y="30573"/>
                  <a:pt x="15228" y="39039"/>
                  <a:pt x="5976" y="41702"/>
                </a:cubicBezTo>
                <a:lnTo>
                  <a:pt x="0" y="20946"/>
                </a:lnTo>
                <a:lnTo>
                  <a:pt x="5272" y="-1"/>
                </a:lnTo>
                <a:close/>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338955" name="Arc 11">
            <a:extLst>
              <a:ext uri="{FF2B5EF4-FFF2-40B4-BE49-F238E27FC236}">
                <a16:creationId xmlns:a16="http://schemas.microsoft.com/office/drawing/2014/main" id="{9C02F0EE-8FE1-956F-08A8-2146734F8887}"/>
              </a:ext>
            </a:extLst>
          </p:cNvPr>
          <p:cNvSpPr>
            <a:spLocks/>
          </p:cNvSpPr>
          <p:nvPr/>
        </p:nvSpPr>
        <p:spPr bwMode="auto">
          <a:xfrm rot="-5400000">
            <a:off x="3736975" y="1727200"/>
            <a:ext cx="1250950" cy="3073400"/>
          </a:xfrm>
          <a:custGeom>
            <a:avLst/>
            <a:gdLst>
              <a:gd name="T0" fmla="*/ 2147483646 w 21600"/>
              <a:gd name="T1" fmla="*/ 0 h 41702"/>
              <a:gd name="T2" fmla="*/ 2147483646 w 21600"/>
              <a:gd name="T3" fmla="*/ 2147483646 h 41702"/>
              <a:gd name="T4" fmla="*/ 0 w 21600"/>
              <a:gd name="T5" fmla="*/ 2147483646 h 41702"/>
              <a:gd name="T6" fmla="*/ 0 60000 65536"/>
              <a:gd name="T7" fmla="*/ 0 60000 65536"/>
              <a:gd name="T8" fmla="*/ 0 60000 65536"/>
              <a:gd name="T9" fmla="*/ 0 w 21600"/>
              <a:gd name="T10" fmla="*/ 0 h 41702"/>
              <a:gd name="T11" fmla="*/ 21600 w 21600"/>
              <a:gd name="T12" fmla="*/ 41702 h 41702"/>
            </a:gdLst>
            <a:ahLst/>
            <a:cxnLst>
              <a:cxn ang="T6">
                <a:pos x="T0" y="T1"/>
              </a:cxn>
              <a:cxn ang="T7">
                <a:pos x="T2" y="T3"/>
              </a:cxn>
              <a:cxn ang="T8">
                <a:pos x="T4" y="T5"/>
              </a:cxn>
            </a:cxnLst>
            <a:rect l="T9" t="T10" r="T11" b="T12"/>
            <a:pathLst>
              <a:path w="21600" h="41702" fill="none" extrusionOk="0">
                <a:moveTo>
                  <a:pt x="5272" y="-1"/>
                </a:moveTo>
                <a:cubicBezTo>
                  <a:pt x="14871" y="2415"/>
                  <a:pt x="21600" y="11047"/>
                  <a:pt x="21600" y="20946"/>
                </a:cubicBezTo>
                <a:cubicBezTo>
                  <a:pt x="21600" y="30573"/>
                  <a:pt x="15228" y="39039"/>
                  <a:pt x="5976" y="41702"/>
                </a:cubicBezTo>
              </a:path>
              <a:path w="21600" h="41702" stroke="0" extrusionOk="0">
                <a:moveTo>
                  <a:pt x="5272" y="-1"/>
                </a:moveTo>
                <a:cubicBezTo>
                  <a:pt x="14871" y="2415"/>
                  <a:pt x="21600" y="11047"/>
                  <a:pt x="21600" y="20946"/>
                </a:cubicBezTo>
                <a:cubicBezTo>
                  <a:pt x="21600" y="30573"/>
                  <a:pt x="15228" y="39039"/>
                  <a:pt x="5976" y="41702"/>
                </a:cubicBezTo>
                <a:lnTo>
                  <a:pt x="0" y="20946"/>
                </a:lnTo>
                <a:lnTo>
                  <a:pt x="5272" y="-1"/>
                </a:lnTo>
                <a:close/>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338956" name="Oval 12">
            <a:extLst>
              <a:ext uri="{FF2B5EF4-FFF2-40B4-BE49-F238E27FC236}">
                <a16:creationId xmlns:a16="http://schemas.microsoft.com/office/drawing/2014/main" id="{6BD0280E-E04D-EDAE-91BD-4F620DC5486E}"/>
              </a:ext>
            </a:extLst>
          </p:cNvPr>
          <p:cNvSpPr>
            <a:spLocks noChangeArrowheads="1"/>
          </p:cNvSpPr>
          <p:nvPr/>
        </p:nvSpPr>
        <p:spPr bwMode="auto">
          <a:xfrm>
            <a:off x="5462588" y="2347913"/>
            <a:ext cx="1447800" cy="2362200"/>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338958" name="Arc 14">
            <a:extLst>
              <a:ext uri="{FF2B5EF4-FFF2-40B4-BE49-F238E27FC236}">
                <a16:creationId xmlns:a16="http://schemas.microsoft.com/office/drawing/2014/main" id="{766672B2-D603-36EB-308E-565588634FA5}"/>
              </a:ext>
            </a:extLst>
          </p:cNvPr>
          <p:cNvSpPr>
            <a:spLocks/>
          </p:cNvSpPr>
          <p:nvPr/>
        </p:nvSpPr>
        <p:spPr bwMode="auto">
          <a:xfrm rot="5289290">
            <a:off x="5650707" y="3987006"/>
            <a:ext cx="687388" cy="45402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9933"/>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338959" name="Oval 15">
            <a:extLst>
              <a:ext uri="{FF2B5EF4-FFF2-40B4-BE49-F238E27FC236}">
                <a16:creationId xmlns:a16="http://schemas.microsoft.com/office/drawing/2014/main" id="{D62A438D-08E9-5DA6-E42E-59ED63364E63}"/>
              </a:ext>
            </a:extLst>
          </p:cNvPr>
          <p:cNvSpPr>
            <a:spLocks noChangeArrowheads="1"/>
          </p:cNvSpPr>
          <p:nvPr/>
        </p:nvSpPr>
        <p:spPr bwMode="auto">
          <a:xfrm>
            <a:off x="3328988" y="1814513"/>
            <a:ext cx="457200" cy="2209800"/>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338960" name="Oval 16">
            <a:extLst>
              <a:ext uri="{FF2B5EF4-FFF2-40B4-BE49-F238E27FC236}">
                <a16:creationId xmlns:a16="http://schemas.microsoft.com/office/drawing/2014/main" id="{6BC366F2-FE44-DFE8-B0CB-CA82936BC9AD}"/>
              </a:ext>
            </a:extLst>
          </p:cNvPr>
          <p:cNvSpPr>
            <a:spLocks noChangeArrowheads="1"/>
          </p:cNvSpPr>
          <p:nvPr/>
        </p:nvSpPr>
        <p:spPr bwMode="auto">
          <a:xfrm>
            <a:off x="1804988" y="2576513"/>
            <a:ext cx="1447800" cy="2362200"/>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338961" name="Arc 17">
            <a:extLst>
              <a:ext uri="{FF2B5EF4-FFF2-40B4-BE49-F238E27FC236}">
                <a16:creationId xmlns:a16="http://schemas.microsoft.com/office/drawing/2014/main" id="{ABB36901-4EEF-AEE1-6F42-1F5C9233E8BD}"/>
              </a:ext>
            </a:extLst>
          </p:cNvPr>
          <p:cNvSpPr>
            <a:spLocks/>
          </p:cNvSpPr>
          <p:nvPr/>
        </p:nvSpPr>
        <p:spPr bwMode="auto">
          <a:xfrm rot="16310710" flipH="1">
            <a:off x="2374107" y="3988594"/>
            <a:ext cx="687387" cy="45402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99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338963" name="Arc 19">
            <a:extLst>
              <a:ext uri="{FF2B5EF4-FFF2-40B4-BE49-F238E27FC236}">
                <a16:creationId xmlns:a16="http://schemas.microsoft.com/office/drawing/2014/main" id="{1988CF03-DE7E-2FF4-8FD8-DC8345AC29D8}"/>
              </a:ext>
            </a:extLst>
          </p:cNvPr>
          <p:cNvSpPr>
            <a:spLocks/>
          </p:cNvSpPr>
          <p:nvPr/>
        </p:nvSpPr>
        <p:spPr bwMode="auto">
          <a:xfrm rot="-5400000">
            <a:off x="3605213" y="2420938"/>
            <a:ext cx="1500187" cy="2935287"/>
          </a:xfrm>
          <a:custGeom>
            <a:avLst/>
            <a:gdLst>
              <a:gd name="T0" fmla="*/ 2147483646 w 21600"/>
              <a:gd name="T1" fmla="*/ 0 h 41702"/>
              <a:gd name="T2" fmla="*/ 2147483646 w 21600"/>
              <a:gd name="T3" fmla="*/ 2147483646 h 41702"/>
              <a:gd name="T4" fmla="*/ 0 w 21600"/>
              <a:gd name="T5" fmla="*/ 2147483646 h 41702"/>
              <a:gd name="T6" fmla="*/ 0 60000 65536"/>
              <a:gd name="T7" fmla="*/ 0 60000 65536"/>
              <a:gd name="T8" fmla="*/ 0 60000 65536"/>
              <a:gd name="T9" fmla="*/ 0 w 21600"/>
              <a:gd name="T10" fmla="*/ 0 h 41702"/>
              <a:gd name="T11" fmla="*/ 21600 w 21600"/>
              <a:gd name="T12" fmla="*/ 41702 h 41702"/>
            </a:gdLst>
            <a:ahLst/>
            <a:cxnLst>
              <a:cxn ang="T6">
                <a:pos x="T0" y="T1"/>
              </a:cxn>
              <a:cxn ang="T7">
                <a:pos x="T2" y="T3"/>
              </a:cxn>
              <a:cxn ang="T8">
                <a:pos x="T4" y="T5"/>
              </a:cxn>
            </a:cxnLst>
            <a:rect l="T9" t="T10" r="T11" b="T12"/>
            <a:pathLst>
              <a:path w="21600" h="41702" fill="none" extrusionOk="0">
                <a:moveTo>
                  <a:pt x="5272" y="-1"/>
                </a:moveTo>
                <a:cubicBezTo>
                  <a:pt x="14871" y="2415"/>
                  <a:pt x="21600" y="11047"/>
                  <a:pt x="21600" y="20946"/>
                </a:cubicBezTo>
                <a:cubicBezTo>
                  <a:pt x="21600" y="30573"/>
                  <a:pt x="15228" y="39039"/>
                  <a:pt x="5976" y="41702"/>
                </a:cubicBezTo>
              </a:path>
              <a:path w="21600" h="41702" stroke="0" extrusionOk="0">
                <a:moveTo>
                  <a:pt x="5272" y="-1"/>
                </a:moveTo>
                <a:cubicBezTo>
                  <a:pt x="14871" y="2415"/>
                  <a:pt x="21600" y="11047"/>
                  <a:pt x="21600" y="20946"/>
                </a:cubicBezTo>
                <a:cubicBezTo>
                  <a:pt x="21600" y="30573"/>
                  <a:pt x="15228" y="39039"/>
                  <a:pt x="5976" y="41702"/>
                </a:cubicBezTo>
                <a:lnTo>
                  <a:pt x="0" y="20946"/>
                </a:lnTo>
                <a:lnTo>
                  <a:pt x="5272" y="-1"/>
                </a:lnTo>
                <a:close/>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338990" name="Text Box 46">
            <a:extLst>
              <a:ext uri="{FF2B5EF4-FFF2-40B4-BE49-F238E27FC236}">
                <a16:creationId xmlns:a16="http://schemas.microsoft.com/office/drawing/2014/main" id="{DF3DE2A9-76ED-953C-3582-CD1F2ED64466}"/>
              </a:ext>
            </a:extLst>
          </p:cNvPr>
          <p:cNvSpPr txBox="1">
            <a:spLocks noChangeArrowheads="1"/>
          </p:cNvSpPr>
          <p:nvPr/>
        </p:nvSpPr>
        <p:spPr bwMode="auto">
          <a:xfrm>
            <a:off x="2895600" y="10668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None/>
            </a:pPr>
            <a:r>
              <a:rPr lang="en-US" altLang="en-US" sz="2400" dirty="0">
                <a:solidFill>
                  <a:srgbClr val="3366FF"/>
                </a:solidFill>
                <a:latin typeface="Times" pitchFamily="2" charset="0"/>
              </a:rPr>
              <a:t>Neutral Particle Beams</a:t>
            </a:r>
          </a:p>
        </p:txBody>
      </p:sp>
      <p:sp>
        <p:nvSpPr>
          <p:cNvPr id="338991" name="Text Box 47">
            <a:extLst>
              <a:ext uri="{FF2B5EF4-FFF2-40B4-BE49-F238E27FC236}">
                <a16:creationId xmlns:a16="http://schemas.microsoft.com/office/drawing/2014/main" id="{38AAF040-B47B-493E-5771-CE423E5BE2E8}"/>
              </a:ext>
            </a:extLst>
          </p:cNvPr>
          <p:cNvSpPr txBox="1">
            <a:spLocks noChangeArrowheads="1"/>
          </p:cNvSpPr>
          <p:nvPr/>
        </p:nvSpPr>
        <p:spPr bwMode="auto">
          <a:xfrm>
            <a:off x="685800" y="1747838"/>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r>
              <a:rPr lang="en-US" altLang="en-US" sz="2400" dirty="0">
                <a:solidFill>
                  <a:srgbClr val="3366FF"/>
                </a:solidFill>
                <a:latin typeface="Times" pitchFamily="2" charset="0"/>
              </a:rPr>
              <a:t>Microwaves</a:t>
            </a:r>
          </a:p>
        </p:txBody>
      </p:sp>
      <p:sp>
        <p:nvSpPr>
          <p:cNvPr id="338992" name="Text Box 48">
            <a:extLst>
              <a:ext uri="{FF2B5EF4-FFF2-40B4-BE49-F238E27FC236}">
                <a16:creationId xmlns:a16="http://schemas.microsoft.com/office/drawing/2014/main" id="{9E5EFBED-BAEE-89FF-C5EA-EF3DF87AE0D3}"/>
              </a:ext>
            </a:extLst>
          </p:cNvPr>
          <p:cNvSpPr txBox="1">
            <a:spLocks noChangeArrowheads="1"/>
          </p:cNvSpPr>
          <p:nvPr/>
        </p:nvSpPr>
        <p:spPr bwMode="auto">
          <a:xfrm>
            <a:off x="6637338" y="1857375"/>
            <a:ext cx="176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r>
              <a:rPr lang="en-US" altLang="en-US" sz="2400">
                <a:solidFill>
                  <a:srgbClr val="3366FF"/>
                </a:solidFill>
                <a:latin typeface="Times" pitchFamily="2" charset="0"/>
              </a:rPr>
              <a:t>Radio waves</a:t>
            </a:r>
          </a:p>
        </p:txBody>
      </p:sp>
      <p:sp>
        <p:nvSpPr>
          <p:cNvPr id="338993" name="Text Box 49">
            <a:extLst>
              <a:ext uri="{FF2B5EF4-FFF2-40B4-BE49-F238E27FC236}">
                <a16:creationId xmlns:a16="http://schemas.microsoft.com/office/drawing/2014/main" id="{D127645B-4A7C-7022-C868-3082CB1A6E15}"/>
              </a:ext>
            </a:extLst>
          </p:cNvPr>
          <p:cNvSpPr txBox="1">
            <a:spLocks noChangeArrowheads="1"/>
          </p:cNvSpPr>
          <p:nvPr/>
        </p:nvSpPr>
        <p:spPr bwMode="auto">
          <a:xfrm>
            <a:off x="280988" y="990600"/>
            <a:ext cx="241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r>
              <a:rPr lang="en-US" altLang="en-US" sz="2400" b="1" i="1" u="sng" dirty="0">
                <a:solidFill>
                  <a:srgbClr val="3366FF"/>
                </a:solidFill>
                <a:latin typeface="Times" pitchFamily="2" charset="0"/>
              </a:rPr>
              <a:t>Plasma Heating:</a:t>
            </a:r>
          </a:p>
        </p:txBody>
      </p:sp>
      <p:sp>
        <p:nvSpPr>
          <p:cNvPr id="338999" name="Text Box 55">
            <a:extLst>
              <a:ext uri="{FF2B5EF4-FFF2-40B4-BE49-F238E27FC236}">
                <a16:creationId xmlns:a16="http://schemas.microsoft.com/office/drawing/2014/main" id="{3666EA5E-796E-227C-7820-9F517AEE9B01}"/>
              </a:ext>
            </a:extLst>
          </p:cNvPr>
          <p:cNvSpPr txBox="1">
            <a:spLocks noChangeArrowheads="1"/>
          </p:cNvSpPr>
          <p:nvPr/>
        </p:nvSpPr>
        <p:spPr bwMode="auto">
          <a:xfrm>
            <a:off x="152400" y="3581400"/>
            <a:ext cx="16525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None/>
            </a:pPr>
            <a:r>
              <a:rPr lang="en-US" altLang="en-US" sz="2200" dirty="0">
                <a:solidFill>
                  <a:srgbClr val="FF3300"/>
                </a:solidFill>
                <a:latin typeface="Times" pitchFamily="2" charset="0"/>
              </a:rPr>
              <a:t>Shaping &amp;</a:t>
            </a:r>
          </a:p>
          <a:p>
            <a:pPr>
              <a:spcBef>
                <a:spcPct val="0"/>
              </a:spcBef>
              <a:buClrTx/>
              <a:buNone/>
            </a:pPr>
            <a:r>
              <a:rPr lang="en-US" altLang="en-US" sz="2200" dirty="0">
                <a:solidFill>
                  <a:srgbClr val="FF3300"/>
                </a:solidFill>
                <a:latin typeface="Times" pitchFamily="2" charset="0"/>
              </a:rPr>
              <a:t>Control coils</a:t>
            </a:r>
          </a:p>
          <a:p>
            <a:pPr>
              <a:spcBef>
                <a:spcPct val="0"/>
              </a:spcBef>
              <a:buClrTx/>
              <a:buNone/>
            </a:pPr>
            <a:r>
              <a:rPr lang="en-US" altLang="en-US" sz="2200" dirty="0">
                <a:solidFill>
                  <a:srgbClr val="FF3300"/>
                </a:solidFill>
                <a:latin typeface="Times" pitchFamily="2" charset="0"/>
              </a:rPr>
              <a:t>(PF / F coils)</a:t>
            </a:r>
            <a:endParaRPr lang="en-US" altLang="en-US" sz="2200" dirty="0">
              <a:latin typeface="Times" pitchFamily="2" charset="0"/>
            </a:endParaRPr>
          </a:p>
        </p:txBody>
      </p:sp>
      <p:sp>
        <p:nvSpPr>
          <p:cNvPr id="339000" name="Text Box 56">
            <a:extLst>
              <a:ext uri="{FF2B5EF4-FFF2-40B4-BE49-F238E27FC236}">
                <a16:creationId xmlns:a16="http://schemas.microsoft.com/office/drawing/2014/main" id="{A690423A-1BEA-ED0C-7E7F-0E336149EF73}"/>
              </a:ext>
            </a:extLst>
          </p:cNvPr>
          <p:cNvSpPr txBox="1">
            <a:spLocks noChangeArrowheads="1"/>
          </p:cNvSpPr>
          <p:nvPr/>
        </p:nvSpPr>
        <p:spPr bwMode="auto">
          <a:xfrm>
            <a:off x="6629400" y="4046538"/>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None/>
            </a:pPr>
            <a:r>
              <a:rPr lang="en-US" altLang="en-US" sz="2400" b="1" i="1" dirty="0">
                <a:solidFill>
                  <a:schemeClr val="accent1">
                    <a:lumMod val="50000"/>
                  </a:schemeClr>
                </a:solidFill>
                <a:latin typeface="Times" pitchFamily="2" charset="0"/>
              </a:rPr>
              <a:t>Toroidal</a:t>
            </a:r>
          </a:p>
          <a:p>
            <a:pPr algn="ctr">
              <a:spcBef>
                <a:spcPct val="0"/>
              </a:spcBef>
              <a:buClrTx/>
              <a:buNone/>
            </a:pPr>
            <a:r>
              <a:rPr lang="en-US" altLang="en-US" sz="2400" b="1" i="1" dirty="0">
                <a:solidFill>
                  <a:schemeClr val="accent1">
                    <a:lumMod val="50000"/>
                  </a:schemeClr>
                </a:solidFill>
                <a:latin typeface="Times" pitchFamily="2" charset="0"/>
              </a:rPr>
              <a:t>Magnetic field coil</a:t>
            </a:r>
          </a:p>
        </p:txBody>
      </p:sp>
      <p:sp>
        <p:nvSpPr>
          <p:cNvPr id="339001" name="Text Box 57">
            <a:extLst>
              <a:ext uri="{FF2B5EF4-FFF2-40B4-BE49-F238E27FC236}">
                <a16:creationId xmlns:a16="http://schemas.microsoft.com/office/drawing/2014/main" id="{E66688CF-97D1-18D3-D426-346713F16EAA}"/>
              </a:ext>
            </a:extLst>
          </p:cNvPr>
          <p:cNvSpPr txBox="1">
            <a:spLocks noChangeArrowheads="1"/>
          </p:cNvSpPr>
          <p:nvPr/>
        </p:nvSpPr>
        <p:spPr bwMode="auto">
          <a:xfrm>
            <a:off x="5867400" y="4800600"/>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None/>
            </a:pPr>
            <a:r>
              <a:rPr lang="en-US" altLang="en-US" sz="2400" dirty="0" err="1">
                <a:solidFill>
                  <a:schemeClr val="accent1">
                    <a:lumMod val="50000"/>
                  </a:schemeClr>
                </a:solidFill>
                <a:latin typeface="Times" pitchFamily="2" charset="0"/>
              </a:rPr>
              <a:t>B</a:t>
            </a:r>
            <a:r>
              <a:rPr lang="en-US" altLang="en-US" sz="2400" baseline="-25000" dirty="0" err="1">
                <a:solidFill>
                  <a:schemeClr val="accent1">
                    <a:lumMod val="50000"/>
                  </a:schemeClr>
                </a:solidFill>
                <a:latin typeface="Times" pitchFamily="2" charset="0"/>
              </a:rPr>
              <a:t>t</a:t>
            </a:r>
            <a:endParaRPr lang="en-US" altLang="en-US" sz="2400" dirty="0">
              <a:solidFill>
                <a:schemeClr val="accent1">
                  <a:lumMod val="50000"/>
                </a:schemeClr>
              </a:solidFill>
              <a:latin typeface="Times" pitchFamily="2" charset="0"/>
            </a:endParaRPr>
          </a:p>
        </p:txBody>
      </p:sp>
      <p:sp>
        <p:nvSpPr>
          <p:cNvPr id="339002" name="Line 58">
            <a:extLst>
              <a:ext uri="{FF2B5EF4-FFF2-40B4-BE49-F238E27FC236}">
                <a16:creationId xmlns:a16="http://schemas.microsoft.com/office/drawing/2014/main" id="{0DEC0E5E-FD8E-F586-A85A-2ED279854033}"/>
              </a:ext>
            </a:extLst>
          </p:cNvPr>
          <p:cNvSpPr>
            <a:spLocks noChangeShapeType="1"/>
          </p:cNvSpPr>
          <p:nvPr/>
        </p:nvSpPr>
        <p:spPr bwMode="auto">
          <a:xfrm>
            <a:off x="6794500" y="2876550"/>
            <a:ext cx="74613" cy="249238"/>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a:buNone/>
            </a:pPr>
            <a:endParaRPr lang="en-US"/>
          </a:p>
        </p:txBody>
      </p:sp>
      <p:sp>
        <p:nvSpPr>
          <p:cNvPr id="56342" name="Text Box 60">
            <a:extLst>
              <a:ext uri="{FF2B5EF4-FFF2-40B4-BE49-F238E27FC236}">
                <a16:creationId xmlns:a16="http://schemas.microsoft.com/office/drawing/2014/main" id="{C833C149-5222-1A2E-F2CC-71061BEBB857}"/>
              </a:ext>
            </a:extLst>
          </p:cNvPr>
          <p:cNvSpPr txBox="1">
            <a:spLocks noChangeArrowheads="1"/>
          </p:cNvSpPr>
          <p:nvPr/>
        </p:nvSpPr>
        <p:spPr bwMode="auto">
          <a:xfrm>
            <a:off x="1828800" y="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ClrTx/>
            </a:pPr>
            <a:r>
              <a:rPr lang="en-US" altLang="en-US" sz="3200" b="1" i="1">
                <a:solidFill>
                  <a:schemeClr val="accent1"/>
                </a:solidFill>
                <a:latin typeface="Arial" panose="020B0604020202020204" pitchFamily="34" charset="0"/>
              </a:rPr>
              <a:t>Building a Tokamak</a:t>
            </a:r>
            <a:endParaRPr lang="en-US" altLang="en-US" sz="2800">
              <a:solidFill>
                <a:schemeClr val="accent2"/>
              </a:solidFill>
              <a:latin typeface="Helvetica" pitchFamily="2" charset="0"/>
            </a:endParaRPr>
          </a:p>
        </p:txBody>
      </p:sp>
      <p:sp>
        <p:nvSpPr>
          <p:cNvPr id="339005" name="Text Box 61">
            <a:extLst>
              <a:ext uri="{FF2B5EF4-FFF2-40B4-BE49-F238E27FC236}">
                <a16:creationId xmlns:a16="http://schemas.microsoft.com/office/drawing/2014/main" id="{A5BC09E0-CB9B-7AC5-1629-22151EA385D9}"/>
              </a:ext>
            </a:extLst>
          </p:cNvPr>
          <p:cNvSpPr txBox="1">
            <a:spLocks noChangeArrowheads="1"/>
          </p:cNvSpPr>
          <p:nvPr/>
        </p:nvSpPr>
        <p:spPr bwMode="auto">
          <a:xfrm>
            <a:off x="6384925" y="4997450"/>
            <a:ext cx="1387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None/>
            </a:pPr>
            <a:r>
              <a:rPr lang="en-US" altLang="en-US" sz="1800" dirty="0">
                <a:latin typeface="Times" pitchFamily="2" charset="0"/>
              </a:rPr>
              <a:t>Vacuum chambe</a:t>
            </a:r>
            <a:r>
              <a:rPr lang="en-US" altLang="en-US" sz="1800" dirty="0">
                <a:latin typeface="Helvetica" pitchFamily="2" charset="0"/>
              </a:rPr>
              <a:t>r</a:t>
            </a:r>
            <a:endParaRPr lang="en-US" altLang="en-US" sz="1800" dirty="0">
              <a:latin typeface="Times" pitchFamily="2" charset="0"/>
            </a:endParaRPr>
          </a:p>
        </p:txBody>
      </p:sp>
      <p:sp>
        <p:nvSpPr>
          <p:cNvPr id="62" name="Text Box 49">
            <a:extLst>
              <a:ext uri="{FF2B5EF4-FFF2-40B4-BE49-F238E27FC236}">
                <a16:creationId xmlns:a16="http://schemas.microsoft.com/office/drawing/2014/main" id="{84CB2AF8-EE8C-F3E9-B168-264D7782D4BB}"/>
              </a:ext>
            </a:extLst>
          </p:cNvPr>
          <p:cNvSpPr txBox="1">
            <a:spLocks noChangeArrowheads="1"/>
          </p:cNvSpPr>
          <p:nvPr/>
        </p:nvSpPr>
        <p:spPr bwMode="auto">
          <a:xfrm>
            <a:off x="990600" y="5715000"/>
            <a:ext cx="237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pPr>
            <a:r>
              <a:rPr lang="en-US" altLang="en-US" sz="2400" b="1" i="1" u="sng" dirty="0">
                <a:solidFill>
                  <a:srgbClr val="FF47A3"/>
                </a:solidFill>
                <a:latin typeface="Times" pitchFamily="2" charset="0"/>
              </a:rPr>
              <a:t>Plasma </a:t>
            </a:r>
            <a:r>
              <a:rPr lang="en-US" altLang="en-US" sz="2400" b="1" i="1" u="sng" dirty="0" err="1">
                <a:solidFill>
                  <a:srgbClr val="FF47A3"/>
                </a:solidFill>
                <a:latin typeface="Times" pitchFamily="2" charset="0"/>
              </a:rPr>
              <a:t>Fuelling</a:t>
            </a:r>
            <a:endParaRPr lang="en-US" altLang="en-US" sz="2400" b="1" i="1" u="sng" dirty="0">
              <a:solidFill>
                <a:srgbClr val="FF47A3"/>
              </a:solidFill>
              <a:latin typeface="Times" pitchFamily="2" charset="0"/>
            </a:endParaRPr>
          </a:p>
        </p:txBody>
      </p:sp>
      <p:sp>
        <p:nvSpPr>
          <p:cNvPr id="64" name="Text Box 46">
            <a:extLst>
              <a:ext uri="{FF2B5EF4-FFF2-40B4-BE49-F238E27FC236}">
                <a16:creationId xmlns:a16="http://schemas.microsoft.com/office/drawing/2014/main" id="{15473C30-6365-E096-1152-68CA523E2CCD}"/>
              </a:ext>
            </a:extLst>
          </p:cNvPr>
          <p:cNvSpPr txBox="1">
            <a:spLocks noChangeArrowheads="1"/>
          </p:cNvSpPr>
          <p:nvPr/>
        </p:nvSpPr>
        <p:spPr bwMode="auto">
          <a:xfrm>
            <a:off x="1122363" y="5037138"/>
            <a:ext cx="2230437" cy="904863"/>
          </a:xfrm>
          <a:prstGeom prst="rect">
            <a:avLst/>
          </a:prstGeom>
          <a:noFill/>
          <a:ln w="9525">
            <a:noFill/>
            <a:miter lim="800000"/>
            <a:headEnd/>
            <a:tailEnd/>
          </a:ln>
        </p:spPr>
        <p:txBody>
          <a:bodyPr>
            <a:spAutoFit/>
          </a:bodyPr>
          <a:lstStyle/>
          <a:p>
            <a:pPr algn="ctr">
              <a:buNone/>
              <a:defRPr/>
            </a:pPr>
            <a:r>
              <a:rPr lang="en-US" sz="2400" dirty="0">
                <a:solidFill>
                  <a:schemeClr val="accent2">
                    <a:lumMod val="60000"/>
                    <a:lumOff val="40000"/>
                  </a:schemeClr>
                </a:solidFill>
                <a:latin typeface="Times" charset="0"/>
                <a:ea typeface="+mn-ea"/>
              </a:rPr>
              <a:t>Gas puff</a:t>
            </a:r>
          </a:p>
          <a:p>
            <a:pPr algn="ctr">
              <a:buNone/>
              <a:defRPr/>
            </a:pPr>
            <a:r>
              <a:rPr lang="en-US" sz="2400" dirty="0">
                <a:solidFill>
                  <a:schemeClr val="accent2">
                    <a:lumMod val="60000"/>
                    <a:lumOff val="40000"/>
                  </a:schemeClr>
                </a:solidFill>
                <a:latin typeface="Times" charset="0"/>
                <a:ea typeface="+mn-ea"/>
              </a:rPr>
              <a:t>Solid pellets</a:t>
            </a:r>
          </a:p>
        </p:txBody>
      </p:sp>
      <p:grpSp>
        <p:nvGrpSpPr>
          <p:cNvPr id="3" name="Group 89">
            <a:extLst>
              <a:ext uri="{FF2B5EF4-FFF2-40B4-BE49-F238E27FC236}">
                <a16:creationId xmlns:a16="http://schemas.microsoft.com/office/drawing/2014/main" id="{B4E1E5F2-D40E-45B6-1634-E4EDAE5EE356}"/>
              </a:ext>
            </a:extLst>
          </p:cNvPr>
          <p:cNvGrpSpPr>
            <a:grpSpLocks/>
          </p:cNvGrpSpPr>
          <p:nvPr/>
        </p:nvGrpSpPr>
        <p:grpSpPr bwMode="auto">
          <a:xfrm>
            <a:off x="5932488" y="2544763"/>
            <a:ext cx="2906712" cy="1555750"/>
            <a:chOff x="5932488" y="2544763"/>
            <a:chExt cx="2906712" cy="1555750"/>
          </a:xfrm>
        </p:grpSpPr>
        <p:sp>
          <p:nvSpPr>
            <p:cNvPr id="56374" name="Text Box 52">
              <a:extLst>
                <a:ext uri="{FF2B5EF4-FFF2-40B4-BE49-F238E27FC236}">
                  <a16:creationId xmlns:a16="http://schemas.microsoft.com/office/drawing/2014/main" id="{907C66E1-4296-B681-7067-70BD0A490B9B}"/>
                </a:ext>
              </a:extLst>
            </p:cNvPr>
            <p:cNvSpPr txBox="1">
              <a:spLocks noChangeArrowheads="1"/>
            </p:cNvSpPr>
            <p:nvPr/>
          </p:nvSpPr>
          <p:spPr bwMode="auto">
            <a:xfrm>
              <a:off x="7315200" y="2544763"/>
              <a:ext cx="152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ClrTx/>
                <a:buNone/>
              </a:pPr>
              <a:r>
                <a:rPr lang="en-US" altLang="en-US" sz="1800" dirty="0">
                  <a:latin typeface="Times" pitchFamily="2" charset="0"/>
                </a:rPr>
                <a:t>POLOIDAL</a:t>
              </a:r>
            </a:p>
            <a:p>
              <a:pPr algn="ctr">
                <a:spcBef>
                  <a:spcPct val="0"/>
                </a:spcBef>
                <a:buClrTx/>
                <a:buNone/>
              </a:pPr>
              <a:r>
                <a:rPr lang="en-US" altLang="en-US" sz="1800" dirty="0">
                  <a:latin typeface="Times" pitchFamily="2" charset="0"/>
                </a:rPr>
                <a:t>Magnetic</a:t>
              </a:r>
            </a:p>
            <a:p>
              <a:pPr algn="ctr">
                <a:spcBef>
                  <a:spcPct val="0"/>
                </a:spcBef>
                <a:buClrTx/>
                <a:buNone/>
              </a:pPr>
              <a:r>
                <a:rPr lang="en-US" altLang="en-US" sz="1800" dirty="0">
                  <a:latin typeface="Times" pitchFamily="2" charset="0"/>
                </a:rPr>
                <a:t>field </a:t>
              </a:r>
            </a:p>
          </p:txBody>
        </p:sp>
        <p:sp>
          <p:nvSpPr>
            <p:cNvPr id="56375" name="Line 53">
              <a:extLst>
                <a:ext uri="{FF2B5EF4-FFF2-40B4-BE49-F238E27FC236}">
                  <a16:creationId xmlns:a16="http://schemas.microsoft.com/office/drawing/2014/main" id="{AED1E3DE-4C26-437A-2687-908567D916D2}"/>
                </a:ext>
              </a:extLst>
            </p:cNvPr>
            <p:cNvSpPr>
              <a:spLocks noChangeShapeType="1"/>
            </p:cNvSpPr>
            <p:nvPr/>
          </p:nvSpPr>
          <p:spPr bwMode="auto">
            <a:xfrm flipH="1">
              <a:off x="6461125" y="3138488"/>
              <a:ext cx="909638" cy="60960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a:buNone/>
              </a:pPr>
              <a:endParaRPr lang="en-US"/>
            </a:p>
          </p:txBody>
        </p:sp>
        <p:sp>
          <p:nvSpPr>
            <p:cNvPr id="56376" name="Oval 23">
              <a:extLst>
                <a:ext uri="{FF2B5EF4-FFF2-40B4-BE49-F238E27FC236}">
                  <a16:creationId xmlns:a16="http://schemas.microsoft.com/office/drawing/2014/main" id="{4DD66F8E-35EE-3E1D-327C-E7E1A31D4D74}"/>
                </a:ext>
              </a:extLst>
            </p:cNvPr>
            <p:cNvSpPr>
              <a:spLocks noChangeArrowheads="1"/>
            </p:cNvSpPr>
            <p:nvPr/>
          </p:nvSpPr>
          <p:spPr bwMode="auto">
            <a:xfrm>
              <a:off x="6403976" y="3781426"/>
              <a:ext cx="152400" cy="228600"/>
            </a:xfrm>
            <a:prstGeom prst="ellipse">
              <a:avLst/>
            </a:prstGeom>
            <a:solidFill>
              <a:schemeClr val="bg1"/>
            </a:solidFill>
            <a:ln w="9525">
              <a:solidFill>
                <a:srgbClr val="FFFF99"/>
              </a:solidFill>
              <a:round/>
              <a:headEnd/>
              <a:tailEnd/>
            </a:ln>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56377" name="Oval 24">
              <a:extLst>
                <a:ext uri="{FF2B5EF4-FFF2-40B4-BE49-F238E27FC236}">
                  <a16:creationId xmlns:a16="http://schemas.microsoft.com/office/drawing/2014/main" id="{F5607AA2-397C-E3F6-3695-CEB4898FE846}"/>
                </a:ext>
              </a:extLst>
            </p:cNvPr>
            <p:cNvSpPr>
              <a:spLocks noChangeArrowheads="1"/>
            </p:cNvSpPr>
            <p:nvPr/>
          </p:nvSpPr>
          <p:spPr bwMode="auto">
            <a:xfrm>
              <a:off x="5932488" y="3567113"/>
              <a:ext cx="533400" cy="533400"/>
            </a:xfrm>
            <a:prstGeom prst="ellipse">
              <a:avLst/>
            </a:prstGeom>
            <a:noFill/>
            <a:ln w="9525">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56378" name="Line 22">
              <a:extLst>
                <a:ext uri="{FF2B5EF4-FFF2-40B4-BE49-F238E27FC236}">
                  <a16:creationId xmlns:a16="http://schemas.microsoft.com/office/drawing/2014/main" id="{13464E40-3702-5A57-862F-FA29747F1E1A}"/>
                </a:ext>
              </a:extLst>
            </p:cNvPr>
            <p:cNvSpPr>
              <a:spLocks noChangeShapeType="1"/>
            </p:cNvSpPr>
            <p:nvPr/>
          </p:nvSpPr>
          <p:spPr bwMode="auto">
            <a:xfrm flipH="1">
              <a:off x="6351588" y="3844926"/>
              <a:ext cx="152400" cy="22860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pPr>
                <a:buNone/>
              </a:pPr>
              <a:endParaRPr lang="en-US"/>
            </a:p>
          </p:txBody>
        </p:sp>
      </p:grpSp>
      <p:sp>
        <p:nvSpPr>
          <p:cNvPr id="338957" name="Oval 13">
            <a:extLst>
              <a:ext uri="{FF2B5EF4-FFF2-40B4-BE49-F238E27FC236}">
                <a16:creationId xmlns:a16="http://schemas.microsoft.com/office/drawing/2014/main" id="{4B343DFF-4681-3820-9453-6DD1E8CA5B42}"/>
              </a:ext>
            </a:extLst>
          </p:cNvPr>
          <p:cNvSpPr>
            <a:spLocks noChangeArrowheads="1"/>
          </p:cNvSpPr>
          <p:nvPr/>
        </p:nvSpPr>
        <p:spPr bwMode="auto">
          <a:xfrm>
            <a:off x="4395788" y="1814513"/>
            <a:ext cx="152400" cy="2057400"/>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338962" name="Oval 18">
            <a:extLst>
              <a:ext uri="{FF2B5EF4-FFF2-40B4-BE49-F238E27FC236}">
                <a16:creationId xmlns:a16="http://schemas.microsoft.com/office/drawing/2014/main" id="{4B3A2495-F2A9-B8F9-EAE1-08DB6AF9E526}"/>
              </a:ext>
            </a:extLst>
          </p:cNvPr>
          <p:cNvSpPr>
            <a:spLocks noChangeArrowheads="1"/>
          </p:cNvSpPr>
          <p:nvPr/>
        </p:nvSpPr>
        <p:spPr bwMode="auto">
          <a:xfrm>
            <a:off x="4852988" y="1890713"/>
            <a:ext cx="457200" cy="2209800"/>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grpSp>
        <p:nvGrpSpPr>
          <p:cNvPr id="4" name="Group 141">
            <a:extLst>
              <a:ext uri="{FF2B5EF4-FFF2-40B4-BE49-F238E27FC236}">
                <a16:creationId xmlns:a16="http://schemas.microsoft.com/office/drawing/2014/main" id="{DEE57A4E-55EF-4D87-8B68-0B543C8C6F70}"/>
              </a:ext>
            </a:extLst>
          </p:cNvPr>
          <p:cNvGrpSpPr>
            <a:grpSpLocks/>
          </p:cNvGrpSpPr>
          <p:nvPr/>
        </p:nvGrpSpPr>
        <p:grpSpPr bwMode="auto">
          <a:xfrm>
            <a:off x="3744913" y="1738313"/>
            <a:ext cx="2432050" cy="3768725"/>
            <a:chOff x="3744913" y="1738313"/>
            <a:chExt cx="2432050" cy="3768725"/>
          </a:xfrm>
        </p:grpSpPr>
        <p:sp>
          <p:nvSpPr>
            <p:cNvPr id="56351" name="Oval 28">
              <a:extLst>
                <a:ext uri="{FF2B5EF4-FFF2-40B4-BE49-F238E27FC236}">
                  <a16:creationId xmlns:a16="http://schemas.microsoft.com/office/drawing/2014/main" id="{658D7860-967B-6558-14C0-37A23A14DE44}"/>
                </a:ext>
              </a:extLst>
            </p:cNvPr>
            <p:cNvSpPr>
              <a:spLocks noChangeArrowheads="1"/>
            </p:cNvSpPr>
            <p:nvPr/>
          </p:nvSpPr>
          <p:spPr bwMode="auto">
            <a:xfrm>
              <a:off x="3962400" y="4191000"/>
              <a:ext cx="1219200" cy="533400"/>
            </a:xfrm>
            <a:prstGeom prst="ellipse">
              <a:avLst/>
            </a:prstGeom>
            <a:noFill/>
            <a:ln w="9525">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56352" name="Rectangle 143">
              <a:extLst>
                <a:ext uri="{FF2B5EF4-FFF2-40B4-BE49-F238E27FC236}">
                  <a16:creationId xmlns:a16="http://schemas.microsoft.com/office/drawing/2014/main" id="{6A93FF43-F782-3401-2C5F-B4B0DCC0D304}"/>
                </a:ext>
              </a:extLst>
            </p:cNvPr>
            <p:cNvSpPr>
              <a:spLocks noChangeArrowheads="1"/>
            </p:cNvSpPr>
            <p:nvPr/>
          </p:nvSpPr>
          <p:spPr bwMode="auto">
            <a:xfrm>
              <a:off x="3962400" y="1981200"/>
              <a:ext cx="1188000" cy="2514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56353" name="Oval 28">
              <a:extLst>
                <a:ext uri="{FF2B5EF4-FFF2-40B4-BE49-F238E27FC236}">
                  <a16:creationId xmlns:a16="http://schemas.microsoft.com/office/drawing/2014/main" id="{611D8A82-9921-C459-FC4D-98A94D5F3750}"/>
                </a:ext>
              </a:extLst>
            </p:cNvPr>
            <p:cNvSpPr>
              <a:spLocks noChangeArrowheads="1"/>
            </p:cNvSpPr>
            <p:nvPr/>
          </p:nvSpPr>
          <p:spPr bwMode="auto">
            <a:xfrm>
              <a:off x="3938588" y="1738313"/>
              <a:ext cx="1219200" cy="533400"/>
            </a:xfrm>
            <a:prstGeom prst="ellipse">
              <a:avLst/>
            </a:prstGeom>
            <a:solidFill>
              <a:schemeClr val="bg1"/>
            </a:solidFill>
            <a:ln w="9525">
              <a:solidFill>
                <a:srgbClr val="FFFF99"/>
              </a:solidFill>
              <a:round/>
              <a:headEnd/>
              <a:tailEnd/>
            </a:ln>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56354" name="Oval 30">
              <a:extLst>
                <a:ext uri="{FF2B5EF4-FFF2-40B4-BE49-F238E27FC236}">
                  <a16:creationId xmlns:a16="http://schemas.microsoft.com/office/drawing/2014/main" id="{E5AA4E20-2C5E-35D4-D4B1-8E7F40C9BDF6}"/>
                </a:ext>
              </a:extLst>
            </p:cNvPr>
            <p:cNvSpPr>
              <a:spLocks noChangeArrowheads="1"/>
            </p:cNvSpPr>
            <p:nvPr/>
          </p:nvSpPr>
          <p:spPr bwMode="auto">
            <a:xfrm>
              <a:off x="4098925" y="1868488"/>
              <a:ext cx="896938" cy="274637"/>
            </a:xfrm>
            <a:prstGeom prst="ellipse">
              <a:avLst/>
            </a:prstGeom>
            <a:noFill/>
            <a:ln w="9525">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
          <p:nvSpPr>
            <p:cNvPr id="56355" name="Arc 31">
              <a:extLst>
                <a:ext uri="{FF2B5EF4-FFF2-40B4-BE49-F238E27FC236}">
                  <a16:creationId xmlns:a16="http://schemas.microsoft.com/office/drawing/2014/main" id="{90078F99-8320-2BE9-1606-97F9AA3153E0}"/>
                </a:ext>
              </a:extLst>
            </p:cNvPr>
            <p:cNvSpPr>
              <a:spLocks/>
            </p:cNvSpPr>
            <p:nvPr/>
          </p:nvSpPr>
          <p:spPr bwMode="auto">
            <a:xfrm rot="1659993" flipV="1">
              <a:off x="4010025" y="3756025"/>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56" name="Arc 32">
              <a:extLst>
                <a:ext uri="{FF2B5EF4-FFF2-40B4-BE49-F238E27FC236}">
                  <a16:creationId xmlns:a16="http://schemas.microsoft.com/office/drawing/2014/main" id="{8E159BBB-33F4-A685-E6D7-5B1A63E9CD85}"/>
                </a:ext>
              </a:extLst>
            </p:cNvPr>
            <p:cNvSpPr>
              <a:spLocks/>
            </p:cNvSpPr>
            <p:nvPr/>
          </p:nvSpPr>
          <p:spPr bwMode="auto">
            <a:xfrm rot="1659993" flipV="1">
              <a:off x="4010025" y="1962150"/>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57" name="Arc 33">
              <a:extLst>
                <a:ext uri="{FF2B5EF4-FFF2-40B4-BE49-F238E27FC236}">
                  <a16:creationId xmlns:a16="http://schemas.microsoft.com/office/drawing/2014/main" id="{44CE9F6E-BC2A-7909-9E1B-325413177E07}"/>
                </a:ext>
              </a:extLst>
            </p:cNvPr>
            <p:cNvSpPr>
              <a:spLocks/>
            </p:cNvSpPr>
            <p:nvPr/>
          </p:nvSpPr>
          <p:spPr bwMode="auto">
            <a:xfrm rot="1659993" flipV="1">
              <a:off x="4010025" y="2125663"/>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58" name="Arc 35">
              <a:extLst>
                <a:ext uri="{FF2B5EF4-FFF2-40B4-BE49-F238E27FC236}">
                  <a16:creationId xmlns:a16="http://schemas.microsoft.com/office/drawing/2014/main" id="{0366E735-D4A7-3EEA-3453-4FC19BAD96C4}"/>
                </a:ext>
              </a:extLst>
            </p:cNvPr>
            <p:cNvSpPr>
              <a:spLocks/>
            </p:cNvSpPr>
            <p:nvPr/>
          </p:nvSpPr>
          <p:spPr bwMode="auto">
            <a:xfrm rot="1659993" flipV="1">
              <a:off x="4010025" y="2289175"/>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59" name="Arc 37">
              <a:extLst>
                <a:ext uri="{FF2B5EF4-FFF2-40B4-BE49-F238E27FC236}">
                  <a16:creationId xmlns:a16="http://schemas.microsoft.com/office/drawing/2014/main" id="{A248BA91-19FD-4670-7FCA-C26D7CD099EE}"/>
                </a:ext>
              </a:extLst>
            </p:cNvPr>
            <p:cNvSpPr>
              <a:spLocks/>
            </p:cNvSpPr>
            <p:nvPr/>
          </p:nvSpPr>
          <p:spPr bwMode="auto">
            <a:xfrm rot="1659993" flipV="1">
              <a:off x="4010025" y="2778125"/>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60" name="Arc 38">
              <a:extLst>
                <a:ext uri="{FF2B5EF4-FFF2-40B4-BE49-F238E27FC236}">
                  <a16:creationId xmlns:a16="http://schemas.microsoft.com/office/drawing/2014/main" id="{2F3B3270-058D-3520-D369-47CC8F2160D4}"/>
                </a:ext>
              </a:extLst>
            </p:cNvPr>
            <p:cNvSpPr>
              <a:spLocks/>
            </p:cNvSpPr>
            <p:nvPr/>
          </p:nvSpPr>
          <p:spPr bwMode="auto">
            <a:xfrm rot="1659993" flipV="1">
              <a:off x="4010025" y="1800225"/>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61" name="Arc 39">
              <a:extLst>
                <a:ext uri="{FF2B5EF4-FFF2-40B4-BE49-F238E27FC236}">
                  <a16:creationId xmlns:a16="http://schemas.microsoft.com/office/drawing/2014/main" id="{D7B99D47-8DA4-D875-606E-75709EDE35C7}"/>
                </a:ext>
              </a:extLst>
            </p:cNvPr>
            <p:cNvSpPr>
              <a:spLocks/>
            </p:cNvSpPr>
            <p:nvPr/>
          </p:nvSpPr>
          <p:spPr bwMode="auto">
            <a:xfrm rot="1659993" flipV="1">
              <a:off x="4010025" y="3592513"/>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62" name="Arc 40">
              <a:extLst>
                <a:ext uri="{FF2B5EF4-FFF2-40B4-BE49-F238E27FC236}">
                  <a16:creationId xmlns:a16="http://schemas.microsoft.com/office/drawing/2014/main" id="{2EF90C19-DCE1-F261-05A9-14963FCCC12F}"/>
                </a:ext>
              </a:extLst>
            </p:cNvPr>
            <p:cNvSpPr>
              <a:spLocks/>
            </p:cNvSpPr>
            <p:nvPr/>
          </p:nvSpPr>
          <p:spPr bwMode="auto">
            <a:xfrm rot="1659993" flipV="1">
              <a:off x="4010025" y="2451100"/>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63" name="Arc 41">
              <a:extLst>
                <a:ext uri="{FF2B5EF4-FFF2-40B4-BE49-F238E27FC236}">
                  <a16:creationId xmlns:a16="http://schemas.microsoft.com/office/drawing/2014/main" id="{DCE06252-132E-05C5-9C57-8BB97E590D83}"/>
                </a:ext>
              </a:extLst>
            </p:cNvPr>
            <p:cNvSpPr>
              <a:spLocks/>
            </p:cNvSpPr>
            <p:nvPr/>
          </p:nvSpPr>
          <p:spPr bwMode="auto">
            <a:xfrm rot="1659993" flipV="1">
              <a:off x="4010025" y="3103563"/>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64" name="Arc 42">
              <a:extLst>
                <a:ext uri="{FF2B5EF4-FFF2-40B4-BE49-F238E27FC236}">
                  <a16:creationId xmlns:a16="http://schemas.microsoft.com/office/drawing/2014/main" id="{24601F81-8407-86C2-BA6E-04C7FF01B43E}"/>
                </a:ext>
              </a:extLst>
            </p:cNvPr>
            <p:cNvSpPr>
              <a:spLocks/>
            </p:cNvSpPr>
            <p:nvPr/>
          </p:nvSpPr>
          <p:spPr bwMode="auto">
            <a:xfrm rot="1659993" flipV="1">
              <a:off x="4010025" y="2614613"/>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65" name="Arc 44">
              <a:extLst>
                <a:ext uri="{FF2B5EF4-FFF2-40B4-BE49-F238E27FC236}">
                  <a16:creationId xmlns:a16="http://schemas.microsoft.com/office/drawing/2014/main" id="{17E42A4A-B7F7-488E-E7F7-85E1C77D93E0}"/>
                </a:ext>
              </a:extLst>
            </p:cNvPr>
            <p:cNvSpPr>
              <a:spLocks/>
            </p:cNvSpPr>
            <p:nvPr/>
          </p:nvSpPr>
          <p:spPr bwMode="auto">
            <a:xfrm rot="1659993" flipV="1">
              <a:off x="4011613" y="2941638"/>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66" name="Arc 45">
              <a:extLst>
                <a:ext uri="{FF2B5EF4-FFF2-40B4-BE49-F238E27FC236}">
                  <a16:creationId xmlns:a16="http://schemas.microsoft.com/office/drawing/2014/main" id="{61EB15CE-A4AC-1CA1-8414-8F6D66322011}"/>
                </a:ext>
              </a:extLst>
            </p:cNvPr>
            <p:cNvSpPr>
              <a:spLocks/>
            </p:cNvSpPr>
            <p:nvPr/>
          </p:nvSpPr>
          <p:spPr bwMode="auto">
            <a:xfrm rot="1659993" flipV="1">
              <a:off x="4010025" y="3430588"/>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67" name="Arc 36">
              <a:extLst>
                <a:ext uri="{FF2B5EF4-FFF2-40B4-BE49-F238E27FC236}">
                  <a16:creationId xmlns:a16="http://schemas.microsoft.com/office/drawing/2014/main" id="{31FEFE7B-2F06-C1E4-BEA2-778BCAFCA0AF}"/>
                </a:ext>
              </a:extLst>
            </p:cNvPr>
            <p:cNvSpPr>
              <a:spLocks/>
            </p:cNvSpPr>
            <p:nvPr/>
          </p:nvSpPr>
          <p:spPr bwMode="auto">
            <a:xfrm rot="1659993" flipV="1">
              <a:off x="4010025" y="3267075"/>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68" name="Arc 34">
              <a:extLst>
                <a:ext uri="{FF2B5EF4-FFF2-40B4-BE49-F238E27FC236}">
                  <a16:creationId xmlns:a16="http://schemas.microsoft.com/office/drawing/2014/main" id="{26FBF3FC-80F2-65A7-E968-A4512355A1F7}"/>
                </a:ext>
              </a:extLst>
            </p:cNvPr>
            <p:cNvSpPr>
              <a:spLocks/>
            </p:cNvSpPr>
            <p:nvPr/>
          </p:nvSpPr>
          <p:spPr bwMode="auto">
            <a:xfrm rot="1659993" flipV="1">
              <a:off x="4010025" y="3945663"/>
              <a:ext cx="1077913" cy="671512"/>
            </a:xfrm>
            <a:custGeom>
              <a:avLst/>
              <a:gdLst>
                <a:gd name="T0" fmla="*/ 2147483646 w 21107"/>
                <a:gd name="T1" fmla="*/ 0 h 21554"/>
                <a:gd name="T2" fmla="*/ 2147483646 w 21107"/>
                <a:gd name="T3" fmla="*/ 2147483646 h 21554"/>
                <a:gd name="T4" fmla="*/ 0 w 21107"/>
                <a:gd name="T5" fmla="*/ 2147483646 h 21554"/>
                <a:gd name="T6" fmla="*/ 0 60000 65536"/>
                <a:gd name="T7" fmla="*/ 0 60000 65536"/>
                <a:gd name="T8" fmla="*/ 0 60000 65536"/>
                <a:gd name="T9" fmla="*/ 0 w 21107"/>
                <a:gd name="T10" fmla="*/ 0 h 21554"/>
                <a:gd name="T11" fmla="*/ 21107 w 21107"/>
                <a:gd name="T12" fmla="*/ 21554 h 21554"/>
              </a:gdLst>
              <a:ahLst/>
              <a:cxnLst>
                <a:cxn ang="T6">
                  <a:pos x="T0" y="T1"/>
                </a:cxn>
                <a:cxn ang="T7">
                  <a:pos x="T2" y="T3"/>
                </a:cxn>
                <a:cxn ang="T8">
                  <a:pos x="T4" y="T5"/>
                </a:cxn>
              </a:cxnLst>
              <a:rect l="T9" t="T10" r="T11" b="T12"/>
              <a:pathLst>
                <a:path w="21107" h="21554" fill="none" extrusionOk="0">
                  <a:moveTo>
                    <a:pt x="1398" y="-1"/>
                  </a:moveTo>
                  <a:cubicBezTo>
                    <a:pt x="11018" y="623"/>
                    <a:pt x="19060" y="7546"/>
                    <a:pt x="21107" y="16966"/>
                  </a:cubicBezTo>
                </a:path>
                <a:path w="21107" h="21554" stroke="0" extrusionOk="0">
                  <a:moveTo>
                    <a:pt x="1398" y="-1"/>
                  </a:moveTo>
                  <a:cubicBezTo>
                    <a:pt x="11018" y="623"/>
                    <a:pt x="19060" y="7546"/>
                    <a:pt x="21107" y="16966"/>
                  </a:cubicBezTo>
                  <a:lnTo>
                    <a:pt x="0" y="21554"/>
                  </a:lnTo>
                  <a:lnTo>
                    <a:pt x="1398" y="-1"/>
                  </a:lnTo>
                  <a:close/>
                </a:path>
              </a:pathLst>
            </a:custGeom>
            <a:noFill/>
            <a:ln w="9525">
              <a:solidFill>
                <a:srgbClr val="FF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buNone/>
              </a:pPr>
              <a:endParaRPr lang="en-US"/>
            </a:p>
          </p:txBody>
        </p:sp>
        <p:sp>
          <p:nvSpPr>
            <p:cNvPr id="56369" name="Text Box 51">
              <a:extLst>
                <a:ext uri="{FF2B5EF4-FFF2-40B4-BE49-F238E27FC236}">
                  <a16:creationId xmlns:a16="http://schemas.microsoft.com/office/drawing/2014/main" id="{739B72A2-E797-5039-F64E-CEC9AD5D1360}"/>
                </a:ext>
              </a:extLst>
            </p:cNvPr>
            <p:cNvSpPr txBox="1">
              <a:spLocks noChangeArrowheads="1"/>
            </p:cNvSpPr>
            <p:nvPr/>
          </p:nvSpPr>
          <p:spPr bwMode="auto">
            <a:xfrm>
              <a:off x="3744913" y="4865688"/>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None/>
              </a:pPr>
              <a:r>
                <a:rPr lang="en-US" altLang="en-US" sz="1800">
                  <a:latin typeface="Times" pitchFamily="2" charset="0"/>
                </a:rPr>
                <a:t>Transformer</a:t>
              </a:r>
              <a:endParaRPr lang="en-US" altLang="en-US" sz="1800">
                <a:solidFill>
                  <a:srgbClr val="D60093"/>
                </a:solidFill>
                <a:latin typeface="Times" pitchFamily="2" charset="0"/>
              </a:endParaRPr>
            </a:p>
            <a:p>
              <a:pPr algn="ctr">
                <a:spcBef>
                  <a:spcPct val="0"/>
                </a:spcBef>
                <a:buClrTx/>
                <a:buNone/>
              </a:pPr>
              <a:r>
                <a:rPr lang="en-US" altLang="en-US" sz="1800">
                  <a:latin typeface="Times" pitchFamily="2" charset="0"/>
                </a:rPr>
                <a:t>(ohmic coil)</a:t>
              </a:r>
              <a:endParaRPr lang="en-US" altLang="en-US" sz="1800">
                <a:solidFill>
                  <a:srgbClr val="D60093"/>
                </a:solidFill>
                <a:latin typeface="Times" pitchFamily="2" charset="0"/>
              </a:endParaRPr>
            </a:p>
          </p:txBody>
        </p:sp>
        <p:sp>
          <p:nvSpPr>
            <p:cNvPr id="56370" name="Text Box 54">
              <a:extLst>
                <a:ext uri="{FF2B5EF4-FFF2-40B4-BE49-F238E27FC236}">
                  <a16:creationId xmlns:a16="http://schemas.microsoft.com/office/drawing/2014/main" id="{BF0B0C8A-6CB0-9C7E-5C98-02AD2B3B82B1}"/>
                </a:ext>
              </a:extLst>
            </p:cNvPr>
            <p:cNvSpPr txBox="1">
              <a:spLocks noChangeArrowheads="1"/>
            </p:cNvSpPr>
            <p:nvPr/>
          </p:nvSpPr>
          <p:spPr bwMode="auto">
            <a:xfrm>
              <a:off x="5567363" y="4470400"/>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None/>
              </a:pPr>
              <a:r>
                <a:rPr lang="en-US" altLang="en-US" sz="1800">
                  <a:latin typeface="Times" pitchFamily="2" charset="0"/>
                </a:rPr>
                <a:t>I</a:t>
              </a:r>
              <a:r>
                <a:rPr lang="en-US" altLang="en-US" sz="2400" baseline="-25000">
                  <a:latin typeface="Times" pitchFamily="2" charset="0"/>
                </a:rPr>
                <a:t>p</a:t>
              </a:r>
              <a:endParaRPr lang="en-US" altLang="en-US" sz="1800">
                <a:latin typeface="Times" pitchFamily="2" charset="0"/>
              </a:endParaRPr>
            </a:p>
          </p:txBody>
        </p:sp>
        <p:sp>
          <p:nvSpPr>
            <p:cNvPr id="56371" name="Line 59">
              <a:extLst>
                <a:ext uri="{FF2B5EF4-FFF2-40B4-BE49-F238E27FC236}">
                  <a16:creationId xmlns:a16="http://schemas.microsoft.com/office/drawing/2014/main" id="{CDA6ECE4-70D9-4E56-919D-700C369C92CD}"/>
                </a:ext>
              </a:extLst>
            </p:cNvPr>
            <p:cNvSpPr>
              <a:spLocks noChangeShapeType="1"/>
            </p:cNvSpPr>
            <p:nvPr/>
          </p:nvSpPr>
          <p:spPr bwMode="auto">
            <a:xfrm flipV="1">
              <a:off x="5951538" y="4368800"/>
              <a:ext cx="125412" cy="138113"/>
            </a:xfrm>
            <a:prstGeom prst="line">
              <a:avLst/>
            </a:prstGeom>
            <a:noFill/>
            <a:ln w="19050">
              <a:solidFill>
                <a:srgbClr val="00FFFF"/>
              </a:solidFill>
              <a:round/>
              <a:headEnd/>
              <a:tailEnd type="triangle" w="med" len="med"/>
            </a:ln>
            <a:extLst>
              <a:ext uri="{909E8E84-426E-40DD-AFC4-6F175D3DCCD1}">
                <a14:hiddenFill xmlns:a14="http://schemas.microsoft.com/office/drawing/2010/main">
                  <a:noFill/>
                </a14:hiddenFill>
              </a:ext>
            </a:extLst>
          </p:spPr>
          <p:txBody>
            <a:bodyPr wrap="none" anchor="ctr"/>
            <a:lstStyle/>
            <a:p>
              <a:pPr>
                <a:buNone/>
              </a:pPr>
              <a:endParaRPr lang="en-US"/>
            </a:p>
          </p:txBody>
        </p:sp>
        <p:cxnSp>
          <p:nvCxnSpPr>
            <p:cNvPr id="56372" name="Straight Connector 163">
              <a:extLst>
                <a:ext uri="{FF2B5EF4-FFF2-40B4-BE49-F238E27FC236}">
                  <a16:creationId xmlns:a16="http://schemas.microsoft.com/office/drawing/2014/main" id="{161C0235-29A6-67CF-C5FB-CF306D33EC1B}"/>
                </a:ext>
              </a:extLst>
            </p:cNvPr>
            <p:cNvCxnSpPr>
              <a:cxnSpLocks noChangeShapeType="1"/>
              <a:stCxn id="56353" idx="2"/>
            </p:cNvCxnSpPr>
            <p:nvPr/>
          </p:nvCxnSpPr>
          <p:spPr bwMode="auto">
            <a:xfrm rot="10800000" flipH="1" flipV="1">
              <a:off x="3938588" y="2005012"/>
              <a:ext cx="23812" cy="2490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6373" name="Straight Connector 164">
              <a:extLst>
                <a:ext uri="{FF2B5EF4-FFF2-40B4-BE49-F238E27FC236}">
                  <a16:creationId xmlns:a16="http://schemas.microsoft.com/office/drawing/2014/main" id="{4969CC2F-82FB-277E-16A0-2DC5CD856676}"/>
                </a:ext>
              </a:extLst>
            </p:cNvPr>
            <p:cNvCxnSpPr>
              <a:cxnSpLocks noChangeShapeType="1"/>
            </p:cNvCxnSpPr>
            <p:nvPr/>
          </p:nvCxnSpPr>
          <p:spPr bwMode="auto">
            <a:xfrm rot="10800000" flipH="1" flipV="1">
              <a:off x="5157788" y="1981200"/>
              <a:ext cx="23812" cy="2490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65" name="AutoShape 3">
            <a:extLst>
              <a:ext uri="{FF2B5EF4-FFF2-40B4-BE49-F238E27FC236}">
                <a16:creationId xmlns:a16="http://schemas.microsoft.com/office/drawing/2014/main" id="{6F42ACE0-5D7F-C8D3-0AC1-4D8953DFA07C}"/>
              </a:ext>
            </a:extLst>
          </p:cNvPr>
          <p:cNvSpPr>
            <a:spLocks noChangeArrowheads="1"/>
          </p:cNvSpPr>
          <p:nvPr/>
        </p:nvSpPr>
        <p:spPr bwMode="auto">
          <a:xfrm rot="2301443">
            <a:off x="2890838" y="1689100"/>
            <a:ext cx="696912" cy="473075"/>
          </a:xfrm>
          <a:prstGeom prst="rightArrow">
            <a:avLst>
              <a:gd name="adj1" fmla="val 50000"/>
              <a:gd name="adj2" fmla="val 36829"/>
            </a:avLst>
          </a:prstGeom>
          <a:solidFill>
            <a:srgbClr val="3366FF"/>
          </a:solidFill>
          <a:ln w="9525">
            <a:solidFill>
              <a:schemeClr val="tx1"/>
            </a:solidFill>
            <a:miter lim="800000"/>
            <a:headEnd/>
            <a:tailEnd/>
          </a:ln>
        </p:spPr>
        <p:txBody>
          <a:bodyPr wrap="none" anchor="ctr"/>
          <a:lstStyle>
            <a:lvl1pPr>
              <a:spcBef>
                <a:spcPct val="20000"/>
              </a:spcBef>
              <a:buClr>
                <a:schemeClr val="tx2"/>
              </a:buClr>
              <a:defRPr sz="2000">
                <a:solidFill>
                  <a:schemeClr val="tx1"/>
                </a:solidFill>
                <a:latin typeface="Arial Rounded MT Bold" panose="020F0704030504030204" pitchFamily="34" charset="77"/>
                <a:ea typeface="ＭＳ Ｐゴシック" panose="020B0600070205080204" pitchFamily="34" charset="-128"/>
              </a:defRPr>
            </a:lvl1pPr>
            <a:lvl2pPr marL="742950" indent="-285750">
              <a:spcBef>
                <a:spcPct val="20000"/>
              </a:spcBef>
              <a:buClr>
                <a:schemeClr val="tx2"/>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None/>
            </a:pPr>
            <a:endParaRPr lang="en-US" altLang="en-US" sz="2800">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9005"/>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39000"/>
                                        </p:tgtEl>
                                        <p:attrNameLst>
                                          <p:attrName>style.visibility</p:attrName>
                                        </p:attrNameLst>
                                      </p:cBhvr>
                                      <p:to>
                                        <p:strVal val="visible"/>
                                      </p:to>
                                    </p:set>
                                  </p:childTnLst>
                                </p:cTn>
                              </p:par>
                            </p:childTnLst>
                          </p:cTn>
                        </p:par>
                        <p:par>
                          <p:cTn id="16" fill="hold" nodeType="afterGroup">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338957"/>
                                        </p:tgtEl>
                                        <p:attrNameLst>
                                          <p:attrName>style.visibility</p:attrName>
                                        </p:attrNameLst>
                                      </p:cBhvr>
                                      <p:to>
                                        <p:strVal val="visible"/>
                                      </p:to>
                                    </p:set>
                                    <p:anim calcmode="lin" valueType="num">
                                      <p:cBhvr additive="base">
                                        <p:cTn id="19" dur="500" fill="hold"/>
                                        <p:tgtEl>
                                          <p:spTgt spid="338957"/>
                                        </p:tgtEl>
                                        <p:attrNameLst>
                                          <p:attrName>ppt_x</p:attrName>
                                        </p:attrNameLst>
                                      </p:cBhvr>
                                      <p:tavLst>
                                        <p:tav tm="0">
                                          <p:val>
                                            <p:strVal val="1+#ppt_w/2"/>
                                          </p:val>
                                        </p:tav>
                                        <p:tav tm="100000">
                                          <p:val>
                                            <p:strVal val="#ppt_x"/>
                                          </p:val>
                                        </p:tav>
                                      </p:tavLst>
                                    </p:anim>
                                    <p:anim calcmode="lin" valueType="num">
                                      <p:cBhvr additive="base">
                                        <p:cTn id="20" dur="500" fill="hold"/>
                                        <p:tgtEl>
                                          <p:spTgt spid="338957"/>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00"/>
                            </p:stCondLst>
                            <p:childTnLst>
                              <p:par>
                                <p:cTn id="22" presetID="2" presetClass="entr" presetSubtype="2" fill="hold" grpId="0" nodeType="afterEffect">
                                  <p:stCondLst>
                                    <p:cond delay="0"/>
                                  </p:stCondLst>
                                  <p:childTnLst>
                                    <p:set>
                                      <p:cBhvr>
                                        <p:cTn id="23" dur="1" fill="hold">
                                          <p:stCondLst>
                                            <p:cond delay="0"/>
                                          </p:stCondLst>
                                        </p:cTn>
                                        <p:tgtEl>
                                          <p:spTgt spid="338962"/>
                                        </p:tgtEl>
                                        <p:attrNameLst>
                                          <p:attrName>style.visibility</p:attrName>
                                        </p:attrNameLst>
                                      </p:cBhvr>
                                      <p:to>
                                        <p:strVal val="visible"/>
                                      </p:to>
                                    </p:set>
                                    <p:anim calcmode="lin" valueType="num">
                                      <p:cBhvr additive="base">
                                        <p:cTn id="24" dur="500" fill="hold"/>
                                        <p:tgtEl>
                                          <p:spTgt spid="338962"/>
                                        </p:tgtEl>
                                        <p:attrNameLst>
                                          <p:attrName>ppt_x</p:attrName>
                                        </p:attrNameLst>
                                      </p:cBhvr>
                                      <p:tavLst>
                                        <p:tav tm="0">
                                          <p:val>
                                            <p:strVal val="1+#ppt_w/2"/>
                                          </p:val>
                                        </p:tav>
                                        <p:tav tm="100000">
                                          <p:val>
                                            <p:strVal val="#ppt_x"/>
                                          </p:val>
                                        </p:tav>
                                      </p:tavLst>
                                    </p:anim>
                                    <p:anim calcmode="lin" valueType="num">
                                      <p:cBhvr additive="base">
                                        <p:cTn id="25" dur="500" fill="hold"/>
                                        <p:tgtEl>
                                          <p:spTgt spid="338962"/>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338956"/>
                                        </p:tgtEl>
                                        <p:attrNameLst>
                                          <p:attrName>style.visibility</p:attrName>
                                        </p:attrNameLst>
                                      </p:cBhvr>
                                      <p:to>
                                        <p:strVal val="visible"/>
                                      </p:to>
                                    </p:set>
                                    <p:anim calcmode="lin" valueType="num">
                                      <p:cBhvr additive="base">
                                        <p:cTn id="29" dur="500" fill="hold"/>
                                        <p:tgtEl>
                                          <p:spTgt spid="338956"/>
                                        </p:tgtEl>
                                        <p:attrNameLst>
                                          <p:attrName>ppt_x</p:attrName>
                                        </p:attrNameLst>
                                      </p:cBhvr>
                                      <p:tavLst>
                                        <p:tav tm="0">
                                          <p:val>
                                            <p:strVal val="1+#ppt_w/2"/>
                                          </p:val>
                                        </p:tav>
                                        <p:tav tm="100000">
                                          <p:val>
                                            <p:strVal val="#ppt_x"/>
                                          </p:val>
                                        </p:tav>
                                      </p:tavLst>
                                    </p:anim>
                                    <p:anim calcmode="lin" valueType="num">
                                      <p:cBhvr additive="base">
                                        <p:cTn id="30" dur="500" fill="hold"/>
                                        <p:tgtEl>
                                          <p:spTgt spid="338956"/>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000"/>
                            </p:stCondLst>
                            <p:childTnLst>
                              <p:par>
                                <p:cTn id="32" presetID="1" presetClass="entr" presetSubtype="0" fill="hold" nodeType="afterEffect">
                                  <p:stCondLst>
                                    <p:cond delay="0"/>
                                  </p:stCondLst>
                                  <p:childTnLst>
                                    <p:set>
                                      <p:cBhvr>
                                        <p:cTn id="33" dur="1" fill="hold">
                                          <p:stCondLst>
                                            <p:cond delay="499"/>
                                          </p:stCondLst>
                                        </p:cTn>
                                        <p:tgtEl>
                                          <p:spTgt spid="339002"/>
                                        </p:tgtEl>
                                        <p:attrNameLst>
                                          <p:attrName>style.visibility</p:attrName>
                                        </p:attrNameLst>
                                      </p:cBhvr>
                                      <p:to>
                                        <p:strVal val="visible"/>
                                      </p:to>
                                    </p:set>
                                  </p:childTnLst>
                                </p:cTn>
                              </p:par>
                            </p:childTnLst>
                          </p:cTn>
                        </p:par>
                        <p:par>
                          <p:cTn id="34" fill="hold" nodeType="afterGroup">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338959"/>
                                        </p:tgtEl>
                                        <p:attrNameLst>
                                          <p:attrName>style.visibility</p:attrName>
                                        </p:attrNameLst>
                                      </p:cBhvr>
                                      <p:to>
                                        <p:strVal val="visible"/>
                                      </p:to>
                                    </p:set>
                                    <p:anim calcmode="lin" valueType="num">
                                      <p:cBhvr additive="base">
                                        <p:cTn id="37" dur="500" fill="hold"/>
                                        <p:tgtEl>
                                          <p:spTgt spid="338959"/>
                                        </p:tgtEl>
                                        <p:attrNameLst>
                                          <p:attrName>ppt_x</p:attrName>
                                        </p:attrNameLst>
                                      </p:cBhvr>
                                      <p:tavLst>
                                        <p:tav tm="0">
                                          <p:val>
                                            <p:strVal val="0-#ppt_w/2"/>
                                          </p:val>
                                        </p:tav>
                                        <p:tav tm="100000">
                                          <p:val>
                                            <p:strVal val="#ppt_x"/>
                                          </p:val>
                                        </p:tav>
                                      </p:tavLst>
                                    </p:anim>
                                    <p:anim calcmode="lin" valueType="num">
                                      <p:cBhvr additive="base">
                                        <p:cTn id="38" dur="500" fill="hold"/>
                                        <p:tgtEl>
                                          <p:spTgt spid="338959"/>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338960"/>
                                        </p:tgtEl>
                                        <p:attrNameLst>
                                          <p:attrName>style.visibility</p:attrName>
                                        </p:attrNameLst>
                                      </p:cBhvr>
                                      <p:to>
                                        <p:strVal val="visible"/>
                                      </p:to>
                                    </p:set>
                                    <p:anim calcmode="lin" valueType="num">
                                      <p:cBhvr additive="base">
                                        <p:cTn id="42" dur="500" fill="hold"/>
                                        <p:tgtEl>
                                          <p:spTgt spid="338960"/>
                                        </p:tgtEl>
                                        <p:attrNameLst>
                                          <p:attrName>ppt_x</p:attrName>
                                        </p:attrNameLst>
                                      </p:cBhvr>
                                      <p:tavLst>
                                        <p:tav tm="0">
                                          <p:val>
                                            <p:strVal val="0-#ppt_w/2"/>
                                          </p:val>
                                        </p:tav>
                                        <p:tav tm="100000">
                                          <p:val>
                                            <p:strVal val="#ppt_x"/>
                                          </p:val>
                                        </p:tav>
                                      </p:tavLst>
                                    </p:anim>
                                    <p:anim calcmode="lin" valueType="num">
                                      <p:cBhvr additive="base">
                                        <p:cTn id="43" dur="500" fill="hold"/>
                                        <p:tgtEl>
                                          <p:spTgt spid="338960"/>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3500"/>
                            </p:stCondLst>
                            <p:childTnLst>
                              <p:par>
                                <p:cTn id="45" presetID="2" presetClass="entr" presetSubtype="8" fill="hold" nodeType="afterEffect">
                                  <p:stCondLst>
                                    <p:cond delay="0"/>
                                  </p:stCondLst>
                                  <p:childTnLst>
                                    <p:set>
                                      <p:cBhvr>
                                        <p:cTn id="46" dur="1" fill="hold">
                                          <p:stCondLst>
                                            <p:cond delay="0"/>
                                          </p:stCondLst>
                                        </p:cTn>
                                        <p:tgtEl>
                                          <p:spTgt spid="338958"/>
                                        </p:tgtEl>
                                        <p:attrNameLst>
                                          <p:attrName>style.visibility</p:attrName>
                                        </p:attrNameLst>
                                      </p:cBhvr>
                                      <p:to>
                                        <p:strVal val="visible"/>
                                      </p:to>
                                    </p:set>
                                    <p:anim calcmode="lin" valueType="num">
                                      <p:cBhvr additive="base">
                                        <p:cTn id="47" dur="500" fill="hold"/>
                                        <p:tgtEl>
                                          <p:spTgt spid="338958"/>
                                        </p:tgtEl>
                                        <p:attrNameLst>
                                          <p:attrName>ppt_x</p:attrName>
                                        </p:attrNameLst>
                                      </p:cBhvr>
                                      <p:tavLst>
                                        <p:tav tm="0">
                                          <p:val>
                                            <p:strVal val="0-#ppt_w/2"/>
                                          </p:val>
                                        </p:tav>
                                        <p:tav tm="100000">
                                          <p:val>
                                            <p:strVal val="#ppt_x"/>
                                          </p:val>
                                        </p:tav>
                                      </p:tavLst>
                                    </p:anim>
                                    <p:anim calcmode="lin" valueType="num">
                                      <p:cBhvr additive="base">
                                        <p:cTn id="48" dur="500" fill="hold"/>
                                        <p:tgtEl>
                                          <p:spTgt spid="33895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000"/>
                            </p:stCondLst>
                            <p:childTnLst>
                              <p:par>
                                <p:cTn id="50" presetID="2" presetClass="entr" presetSubtype="8" fill="hold" nodeType="afterEffect">
                                  <p:stCondLst>
                                    <p:cond delay="0"/>
                                  </p:stCondLst>
                                  <p:childTnLst>
                                    <p:set>
                                      <p:cBhvr>
                                        <p:cTn id="51" dur="1" fill="hold">
                                          <p:stCondLst>
                                            <p:cond delay="0"/>
                                          </p:stCondLst>
                                        </p:cTn>
                                        <p:tgtEl>
                                          <p:spTgt spid="338961"/>
                                        </p:tgtEl>
                                        <p:attrNameLst>
                                          <p:attrName>style.visibility</p:attrName>
                                        </p:attrNameLst>
                                      </p:cBhvr>
                                      <p:to>
                                        <p:strVal val="visible"/>
                                      </p:to>
                                    </p:set>
                                    <p:anim calcmode="lin" valueType="num">
                                      <p:cBhvr additive="base">
                                        <p:cTn id="52" dur="500" fill="hold"/>
                                        <p:tgtEl>
                                          <p:spTgt spid="338961"/>
                                        </p:tgtEl>
                                        <p:attrNameLst>
                                          <p:attrName>ppt_x</p:attrName>
                                        </p:attrNameLst>
                                      </p:cBhvr>
                                      <p:tavLst>
                                        <p:tav tm="0">
                                          <p:val>
                                            <p:strVal val="0-#ppt_w/2"/>
                                          </p:val>
                                        </p:tav>
                                        <p:tav tm="100000">
                                          <p:val>
                                            <p:strVal val="#ppt_x"/>
                                          </p:val>
                                        </p:tav>
                                      </p:tavLst>
                                    </p:anim>
                                    <p:anim calcmode="lin" valueType="num">
                                      <p:cBhvr additive="base">
                                        <p:cTn id="53" dur="500" fill="hold"/>
                                        <p:tgtEl>
                                          <p:spTgt spid="338961"/>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4500"/>
                            </p:stCondLst>
                            <p:childTnLst>
                              <p:par>
                                <p:cTn id="55" presetID="1" presetClass="entr" presetSubtype="0" fill="hold" grpId="0" nodeType="afterEffect">
                                  <p:stCondLst>
                                    <p:cond delay="0"/>
                                  </p:stCondLst>
                                  <p:childTnLst>
                                    <p:set>
                                      <p:cBhvr>
                                        <p:cTn id="56" dur="1" fill="hold">
                                          <p:stCondLst>
                                            <p:cond delay="499"/>
                                          </p:stCondLst>
                                        </p:cTn>
                                        <p:tgtEl>
                                          <p:spTgt spid="33900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accel="50000" decel="5000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accel="50000" decel="5000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1+#ppt_w/2"/>
                                          </p:val>
                                        </p:tav>
                                        <p:tav tm="100000">
                                          <p:val>
                                            <p:strVal val="#ppt_x"/>
                                          </p:val>
                                        </p:tav>
                                      </p:tavLst>
                                    </p:anim>
                                    <p:anim calcmode="lin" valueType="num">
                                      <p:cBhvr additive="base">
                                        <p:cTn id="6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338999"/>
                                        </p:tgtEl>
                                        <p:attrNameLst>
                                          <p:attrName>style.visibility</p:attrName>
                                        </p:attrNameLst>
                                      </p:cBhvr>
                                      <p:to>
                                        <p:strVal val="visible"/>
                                      </p:to>
                                    </p:set>
                                  </p:childTnLst>
                                </p:cTn>
                              </p:par>
                            </p:childTnLst>
                          </p:cTn>
                        </p:par>
                        <p:par>
                          <p:cTn id="73" fill="hold" nodeType="afterGroup">
                            <p:stCondLst>
                              <p:cond delay="500"/>
                            </p:stCondLst>
                            <p:childTnLst>
                              <p:par>
                                <p:cTn id="74" presetID="2" presetClass="entr" presetSubtype="4" fill="hold" nodeType="afterEffect">
                                  <p:stCondLst>
                                    <p:cond delay="0"/>
                                  </p:stCondLst>
                                  <p:childTnLst>
                                    <p:set>
                                      <p:cBhvr>
                                        <p:cTn id="75" dur="1" fill="hold">
                                          <p:stCondLst>
                                            <p:cond delay="0"/>
                                          </p:stCondLst>
                                        </p:cTn>
                                        <p:tgtEl>
                                          <p:spTgt spid="338948"/>
                                        </p:tgtEl>
                                        <p:attrNameLst>
                                          <p:attrName>style.visibility</p:attrName>
                                        </p:attrNameLst>
                                      </p:cBhvr>
                                      <p:to>
                                        <p:strVal val="visible"/>
                                      </p:to>
                                    </p:set>
                                    <p:anim calcmode="lin" valueType="num">
                                      <p:cBhvr additive="base">
                                        <p:cTn id="76" dur="500" fill="hold"/>
                                        <p:tgtEl>
                                          <p:spTgt spid="338948"/>
                                        </p:tgtEl>
                                        <p:attrNameLst>
                                          <p:attrName>ppt_x</p:attrName>
                                        </p:attrNameLst>
                                      </p:cBhvr>
                                      <p:tavLst>
                                        <p:tav tm="0">
                                          <p:val>
                                            <p:strVal val="#ppt_x"/>
                                          </p:val>
                                        </p:tav>
                                        <p:tav tm="100000">
                                          <p:val>
                                            <p:strVal val="#ppt_x"/>
                                          </p:val>
                                        </p:tav>
                                      </p:tavLst>
                                    </p:anim>
                                    <p:anim calcmode="lin" valueType="num">
                                      <p:cBhvr additive="base">
                                        <p:cTn id="77" dur="500" fill="hold"/>
                                        <p:tgtEl>
                                          <p:spTgt spid="338948"/>
                                        </p:tgtEl>
                                        <p:attrNameLst>
                                          <p:attrName>ppt_y</p:attrName>
                                        </p:attrNameLst>
                                      </p:cBhvr>
                                      <p:tavLst>
                                        <p:tav tm="0">
                                          <p:val>
                                            <p:strVal val="1+#ppt_h/2"/>
                                          </p:val>
                                        </p:tav>
                                        <p:tav tm="100000">
                                          <p:val>
                                            <p:strVal val="#ppt_y"/>
                                          </p:val>
                                        </p:tav>
                                      </p:tavLst>
                                    </p:anim>
                                  </p:childTnLst>
                                </p:cTn>
                              </p:par>
                            </p:childTnLst>
                          </p:cTn>
                        </p:par>
                        <p:par>
                          <p:cTn id="78" fill="hold" nodeType="afterGroup">
                            <p:stCondLst>
                              <p:cond delay="1000"/>
                            </p:stCondLst>
                            <p:childTnLst>
                              <p:par>
                                <p:cTn id="79" presetID="2" presetClass="entr" presetSubtype="4" fill="hold" nodeType="afterEffect">
                                  <p:stCondLst>
                                    <p:cond delay="0"/>
                                  </p:stCondLst>
                                  <p:childTnLst>
                                    <p:set>
                                      <p:cBhvr>
                                        <p:cTn id="80" dur="1" fill="hold">
                                          <p:stCondLst>
                                            <p:cond delay="0"/>
                                          </p:stCondLst>
                                        </p:cTn>
                                        <p:tgtEl>
                                          <p:spTgt spid="338954"/>
                                        </p:tgtEl>
                                        <p:attrNameLst>
                                          <p:attrName>style.visibility</p:attrName>
                                        </p:attrNameLst>
                                      </p:cBhvr>
                                      <p:to>
                                        <p:strVal val="visible"/>
                                      </p:to>
                                    </p:set>
                                    <p:anim calcmode="lin" valueType="num">
                                      <p:cBhvr additive="base">
                                        <p:cTn id="81" dur="500" fill="hold"/>
                                        <p:tgtEl>
                                          <p:spTgt spid="338954"/>
                                        </p:tgtEl>
                                        <p:attrNameLst>
                                          <p:attrName>ppt_x</p:attrName>
                                        </p:attrNameLst>
                                      </p:cBhvr>
                                      <p:tavLst>
                                        <p:tav tm="0">
                                          <p:val>
                                            <p:strVal val="#ppt_x"/>
                                          </p:val>
                                        </p:tav>
                                        <p:tav tm="100000">
                                          <p:val>
                                            <p:strVal val="#ppt_x"/>
                                          </p:val>
                                        </p:tav>
                                      </p:tavLst>
                                    </p:anim>
                                    <p:anim calcmode="lin" valueType="num">
                                      <p:cBhvr additive="base">
                                        <p:cTn id="82" dur="500" fill="hold"/>
                                        <p:tgtEl>
                                          <p:spTgt spid="338954"/>
                                        </p:tgtEl>
                                        <p:attrNameLst>
                                          <p:attrName>ppt_y</p:attrName>
                                        </p:attrNameLst>
                                      </p:cBhvr>
                                      <p:tavLst>
                                        <p:tav tm="0">
                                          <p:val>
                                            <p:strVal val="1+#ppt_h/2"/>
                                          </p:val>
                                        </p:tav>
                                        <p:tav tm="100000">
                                          <p:val>
                                            <p:strVal val="#ppt_y"/>
                                          </p:val>
                                        </p:tav>
                                      </p:tavLst>
                                    </p:anim>
                                  </p:childTnLst>
                                </p:cTn>
                              </p:par>
                            </p:childTnLst>
                          </p:cTn>
                        </p:par>
                        <p:par>
                          <p:cTn id="83" fill="hold" nodeType="afterGroup">
                            <p:stCondLst>
                              <p:cond delay="1500"/>
                            </p:stCondLst>
                            <p:childTnLst>
                              <p:par>
                                <p:cTn id="84" presetID="2" presetClass="entr" presetSubtype="4" fill="hold" nodeType="afterEffect">
                                  <p:stCondLst>
                                    <p:cond delay="0"/>
                                  </p:stCondLst>
                                  <p:childTnLst>
                                    <p:set>
                                      <p:cBhvr>
                                        <p:cTn id="85" dur="1" fill="hold">
                                          <p:stCondLst>
                                            <p:cond delay="0"/>
                                          </p:stCondLst>
                                        </p:cTn>
                                        <p:tgtEl>
                                          <p:spTgt spid="338955"/>
                                        </p:tgtEl>
                                        <p:attrNameLst>
                                          <p:attrName>style.visibility</p:attrName>
                                        </p:attrNameLst>
                                      </p:cBhvr>
                                      <p:to>
                                        <p:strVal val="visible"/>
                                      </p:to>
                                    </p:set>
                                    <p:anim calcmode="lin" valueType="num">
                                      <p:cBhvr additive="base">
                                        <p:cTn id="86" dur="500" fill="hold"/>
                                        <p:tgtEl>
                                          <p:spTgt spid="338955"/>
                                        </p:tgtEl>
                                        <p:attrNameLst>
                                          <p:attrName>ppt_x</p:attrName>
                                        </p:attrNameLst>
                                      </p:cBhvr>
                                      <p:tavLst>
                                        <p:tav tm="0">
                                          <p:val>
                                            <p:strVal val="#ppt_x"/>
                                          </p:val>
                                        </p:tav>
                                        <p:tav tm="100000">
                                          <p:val>
                                            <p:strVal val="#ppt_x"/>
                                          </p:val>
                                        </p:tav>
                                      </p:tavLst>
                                    </p:anim>
                                    <p:anim calcmode="lin" valueType="num">
                                      <p:cBhvr additive="base">
                                        <p:cTn id="87" dur="500" fill="hold"/>
                                        <p:tgtEl>
                                          <p:spTgt spid="338955"/>
                                        </p:tgtEl>
                                        <p:attrNameLst>
                                          <p:attrName>ppt_y</p:attrName>
                                        </p:attrNameLst>
                                      </p:cBhvr>
                                      <p:tavLst>
                                        <p:tav tm="0">
                                          <p:val>
                                            <p:strVal val="1+#ppt_h/2"/>
                                          </p:val>
                                        </p:tav>
                                        <p:tav tm="100000">
                                          <p:val>
                                            <p:strVal val="#ppt_y"/>
                                          </p:val>
                                        </p:tav>
                                      </p:tavLst>
                                    </p:anim>
                                  </p:childTnLst>
                                </p:cTn>
                              </p:par>
                            </p:childTnLst>
                          </p:cTn>
                        </p:par>
                        <p:par>
                          <p:cTn id="88" fill="hold" nodeType="afterGroup">
                            <p:stCondLst>
                              <p:cond delay="2000"/>
                            </p:stCondLst>
                            <p:childTnLst>
                              <p:par>
                                <p:cTn id="89" presetID="2" presetClass="entr" presetSubtype="4" fill="hold" nodeType="afterEffect">
                                  <p:stCondLst>
                                    <p:cond delay="0"/>
                                  </p:stCondLst>
                                  <p:childTnLst>
                                    <p:set>
                                      <p:cBhvr>
                                        <p:cTn id="90" dur="1" fill="hold">
                                          <p:stCondLst>
                                            <p:cond delay="0"/>
                                          </p:stCondLst>
                                        </p:cTn>
                                        <p:tgtEl>
                                          <p:spTgt spid="338963"/>
                                        </p:tgtEl>
                                        <p:attrNameLst>
                                          <p:attrName>style.visibility</p:attrName>
                                        </p:attrNameLst>
                                      </p:cBhvr>
                                      <p:to>
                                        <p:strVal val="visible"/>
                                      </p:to>
                                    </p:set>
                                    <p:anim calcmode="lin" valueType="num">
                                      <p:cBhvr additive="base">
                                        <p:cTn id="91" dur="500" fill="hold"/>
                                        <p:tgtEl>
                                          <p:spTgt spid="338963"/>
                                        </p:tgtEl>
                                        <p:attrNameLst>
                                          <p:attrName>ppt_x</p:attrName>
                                        </p:attrNameLst>
                                      </p:cBhvr>
                                      <p:tavLst>
                                        <p:tav tm="0">
                                          <p:val>
                                            <p:strVal val="#ppt_x"/>
                                          </p:val>
                                        </p:tav>
                                        <p:tav tm="100000">
                                          <p:val>
                                            <p:strVal val="#ppt_x"/>
                                          </p:val>
                                        </p:tav>
                                      </p:tavLst>
                                    </p:anim>
                                    <p:anim calcmode="lin" valueType="num">
                                      <p:cBhvr additive="base">
                                        <p:cTn id="92" dur="500" fill="hold"/>
                                        <p:tgtEl>
                                          <p:spTgt spid="338963"/>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499"/>
                                          </p:stCondLst>
                                        </p:cTn>
                                        <p:tgtEl>
                                          <p:spTgt spid="338993"/>
                                        </p:tgtEl>
                                        <p:attrNameLst>
                                          <p:attrName>style.visibility</p:attrName>
                                        </p:attrNameLst>
                                      </p:cBhvr>
                                      <p:to>
                                        <p:strVal val="visible"/>
                                      </p:to>
                                    </p:set>
                                  </p:childTnLst>
                                </p:cTn>
                              </p:par>
                            </p:childTnLst>
                          </p:cTn>
                        </p:par>
                        <p:par>
                          <p:cTn id="97" fill="hold" nodeType="afterGroup">
                            <p:stCondLst>
                              <p:cond delay="500"/>
                            </p:stCondLst>
                            <p:childTnLst>
                              <p:par>
                                <p:cTn id="98" presetID="2" presetClass="entr" presetSubtype="2" fill="hold" grpId="0" nodeType="afterEffect">
                                  <p:stCondLst>
                                    <p:cond delay="0"/>
                                  </p:stCondLst>
                                  <p:childTnLst>
                                    <p:set>
                                      <p:cBhvr>
                                        <p:cTn id="99" dur="1" fill="hold">
                                          <p:stCondLst>
                                            <p:cond delay="0"/>
                                          </p:stCondLst>
                                        </p:cTn>
                                        <p:tgtEl>
                                          <p:spTgt spid="338992"/>
                                        </p:tgtEl>
                                        <p:attrNameLst>
                                          <p:attrName>style.visibility</p:attrName>
                                        </p:attrNameLst>
                                      </p:cBhvr>
                                      <p:to>
                                        <p:strVal val="visible"/>
                                      </p:to>
                                    </p:set>
                                    <p:anim calcmode="lin" valueType="num">
                                      <p:cBhvr additive="base">
                                        <p:cTn id="100" dur="500" fill="hold"/>
                                        <p:tgtEl>
                                          <p:spTgt spid="338992"/>
                                        </p:tgtEl>
                                        <p:attrNameLst>
                                          <p:attrName>ppt_x</p:attrName>
                                        </p:attrNameLst>
                                      </p:cBhvr>
                                      <p:tavLst>
                                        <p:tav tm="0">
                                          <p:val>
                                            <p:strVal val="1+#ppt_w/2"/>
                                          </p:val>
                                        </p:tav>
                                        <p:tav tm="100000">
                                          <p:val>
                                            <p:strVal val="#ppt_x"/>
                                          </p:val>
                                        </p:tav>
                                      </p:tavLst>
                                    </p:anim>
                                    <p:anim calcmode="lin" valueType="num">
                                      <p:cBhvr additive="base">
                                        <p:cTn id="101" dur="500" fill="hold"/>
                                        <p:tgtEl>
                                          <p:spTgt spid="338992"/>
                                        </p:tgtEl>
                                        <p:attrNameLst>
                                          <p:attrName>ppt_y</p:attrName>
                                        </p:attrNameLst>
                                      </p:cBhvr>
                                      <p:tavLst>
                                        <p:tav tm="0">
                                          <p:val>
                                            <p:strVal val="#ppt_y"/>
                                          </p:val>
                                        </p:tav>
                                        <p:tav tm="100000">
                                          <p:val>
                                            <p:strVal val="#ppt_y"/>
                                          </p:val>
                                        </p:tav>
                                      </p:tavLst>
                                    </p:anim>
                                  </p:childTnLst>
                                </p:cTn>
                              </p:par>
                            </p:childTnLst>
                          </p:cTn>
                        </p:par>
                        <p:par>
                          <p:cTn id="102" fill="hold" nodeType="afterGroup">
                            <p:stCondLst>
                              <p:cond delay="1000"/>
                            </p:stCondLst>
                            <p:childTnLst>
                              <p:par>
                                <p:cTn id="103" presetID="2" presetClass="entr" presetSubtype="2" fill="hold" grpId="0" nodeType="afterEffect">
                                  <p:stCondLst>
                                    <p:cond delay="0"/>
                                  </p:stCondLst>
                                  <p:childTnLst>
                                    <p:set>
                                      <p:cBhvr>
                                        <p:cTn id="104" dur="1" fill="hold">
                                          <p:stCondLst>
                                            <p:cond delay="0"/>
                                          </p:stCondLst>
                                        </p:cTn>
                                        <p:tgtEl>
                                          <p:spTgt spid="338946"/>
                                        </p:tgtEl>
                                        <p:attrNameLst>
                                          <p:attrName>style.visibility</p:attrName>
                                        </p:attrNameLst>
                                      </p:cBhvr>
                                      <p:to>
                                        <p:strVal val="visible"/>
                                      </p:to>
                                    </p:set>
                                    <p:anim calcmode="lin" valueType="num">
                                      <p:cBhvr additive="base">
                                        <p:cTn id="105" dur="500" fill="hold"/>
                                        <p:tgtEl>
                                          <p:spTgt spid="338946"/>
                                        </p:tgtEl>
                                        <p:attrNameLst>
                                          <p:attrName>ppt_x</p:attrName>
                                        </p:attrNameLst>
                                      </p:cBhvr>
                                      <p:tavLst>
                                        <p:tav tm="0">
                                          <p:val>
                                            <p:strVal val="1+#ppt_w/2"/>
                                          </p:val>
                                        </p:tav>
                                        <p:tav tm="100000">
                                          <p:val>
                                            <p:strVal val="#ppt_x"/>
                                          </p:val>
                                        </p:tav>
                                      </p:tavLst>
                                    </p:anim>
                                    <p:anim calcmode="lin" valueType="num">
                                      <p:cBhvr additive="base">
                                        <p:cTn id="106" dur="500" fill="hold"/>
                                        <p:tgtEl>
                                          <p:spTgt spid="338946"/>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338990"/>
                                        </p:tgtEl>
                                        <p:attrNameLst>
                                          <p:attrName>style.visibility</p:attrName>
                                        </p:attrNameLst>
                                      </p:cBhvr>
                                      <p:to>
                                        <p:strVal val="visible"/>
                                      </p:to>
                                    </p:set>
                                    <p:anim calcmode="lin" valueType="num">
                                      <p:cBhvr additive="base">
                                        <p:cTn id="111" dur="500" fill="hold"/>
                                        <p:tgtEl>
                                          <p:spTgt spid="338990"/>
                                        </p:tgtEl>
                                        <p:attrNameLst>
                                          <p:attrName>ppt_x</p:attrName>
                                        </p:attrNameLst>
                                      </p:cBhvr>
                                      <p:tavLst>
                                        <p:tav tm="0">
                                          <p:val>
                                            <p:strVal val="0-#ppt_w/2"/>
                                          </p:val>
                                        </p:tav>
                                        <p:tav tm="100000">
                                          <p:val>
                                            <p:strVal val="#ppt_x"/>
                                          </p:val>
                                        </p:tav>
                                      </p:tavLst>
                                    </p:anim>
                                    <p:anim calcmode="lin" valueType="num">
                                      <p:cBhvr additive="base">
                                        <p:cTn id="112" dur="500" fill="hold"/>
                                        <p:tgtEl>
                                          <p:spTgt spid="338990"/>
                                        </p:tgtEl>
                                        <p:attrNameLst>
                                          <p:attrName>ppt_y</p:attrName>
                                        </p:attrNameLst>
                                      </p:cBhvr>
                                      <p:tavLst>
                                        <p:tav tm="0">
                                          <p:val>
                                            <p:strVal val="#ppt_y"/>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338991"/>
                                        </p:tgtEl>
                                        <p:attrNameLst>
                                          <p:attrName>style.visibility</p:attrName>
                                        </p:attrNameLst>
                                      </p:cBhvr>
                                      <p:to>
                                        <p:strVal val="visible"/>
                                      </p:to>
                                    </p:set>
                                    <p:anim calcmode="lin" valueType="num">
                                      <p:cBhvr additive="base">
                                        <p:cTn id="117" dur="500" fill="hold"/>
                                        <p:tgtEl>
                                          <p:spTgt spid="338991"/>
                                        </p:tgtEl>
                                        <p:attrNameLst>
                                          <p:attrName>ppt_x</p:attrName>
                                        </p:attrNameLst>
                                      </p:cBhvr>
                                      <p:tavLst>
                                        <p:tav tm="0">
                                          <p:val>
                                            <p:strVal val="0-#ppt_w/2"/>
                                          </p:val>
                                        </p:tav>
                                        <p:tav tm="100000">
                                          <p:val>
                                            <p:strVal val="#ppt_x"/>
                                          </p:val>
                                        </p:tav>
                                      </p:tavLst>
                                    </p:anim>
                                    <p:anim calcmode="lin" valueType="num">
                                      <p:cBhvr additive="base">
                                        <p:cTn id="118" dur="500" fill="hold"/>
                                        <p:tgtEl>
                                          <p:spTgt spid="338991"/>
                                        </p:tgtEl>
                                        <p:attrNameLst>
                                          <p:attrName>ppt_y</p:attrName>
                                        </p:attrNameLst>
                                      </p:cBhvr>
                                      <p:tavLst>
                                        <p:tav tm="0">
                                          <p:val>
                                            <p:strVal val="#ppt_y"/>
                                          </p:val>
                                        </p:tav>
                                        <p:tav tm="100000">
                                          <p:val>
                                            <p:strVal val="#ppt_y"/>
                                          </p:val>
                                        </p:tav>
                                      </p:tavLst>
                                    </p:anim>
                                  </p:childTnLst>
                                </p:cTn>
                              </p:par>
                              <p:par>
                                <p:cTn id="119" presetID="2" presetClass="entr" presetSubtype="8" accel="50000" decel="50000" fill="hold" grpId="0" nodeType="withEffect">
                                  <p:stCondLst>
                                    <p:cond delay="0"/>
                                  </p:stCondLst>
                                  <p:childTnLst>
                                    <p:set>
                                      <p:cBhvr>
                                        <p:cTn id="120" dur="1" fill="hold">
                                          <p:stCondLst>
                                            <p:cond delay="0"/>
                                          </p:stCondLst>
                                        </p:cTn>
                                        <p:tgtEl>
                                          <p:spTgt spid="338947"/>
                                        </p:tgtEl>
                                        <p:attrNameLst>
                                          <p:attrName>style.visibility</p:attrName>
                                        </p:attrNameLst>
                                      </p:cBhvr>
                                      <p:to>
                                        <p:strVal val="visible"/>
                                      </p:to>
                                    </p:set>
                                    <p:anim calcmode="lin" valueType="num">
                                      <p:cBhvr additive="base">
                                        <p:cTn id="121" dur="500" fill="hold"/>
                                        <p:tgtEl>
                                          <p:spTgt spid="338947"/>
                                        </p:tgtEl>
                                        <p:attrNameLst>
                                          <p:attrName>ppt_x</p:attrName>
                                        </p:attrNameLst>
                                      </p:cBhvr>
                                      <p:tavLst>
                                        <p:tav tm="0">
                                          <p:val>
                                            <p:strVal val="0-#ppt_w/2"/>
                                          </p:val>
                                        </p:tav>
                                        <p:tav tm="100000">
                                          <p:val>
                                            <p:strVal val="#ppt_x"/>
                                          </p:val>
                                        </p:tav>
                                      </p:tavLst>
                                    </p:anim>
                                    <p:anim calcmode="lin" valueType="num">
                                      <p:cBhvr additive="base">
                                        <p:cTn id="122" dur="500" fill="hold"/>
                                        <p:tgtEl>
                                          <p:spTgt spid="338947"/>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accel="50000" decel="50000" fill="hold" grpId="0" nodeType="clickEffect">
                                  <p:stCondLst>
                                    <p:cond delay="0"/>
                                  </p:stCondLst>
                                  <p:childTnLst>
                                    <p:set>
                                      <p:cBhvr>
                                        <p:cTn id="126" dur="1" fill="hold">
                                          <p:stCondLst>
                                            <p:cond delay="0"/>
                                          </p:stCondLst>
                                        </p:cTn>
                                        <p:tgtEl>
                                          <p:spTgt spid="62"/>
                                        </p:tgtEl>
                                        <p:attrNameLst>
                                          <p:attrName>style.visibility</p:attrName>
                                        </p:attrNameLst>
                                      </p:cBhvr>
                                      <p:to>
                                        <p:strVal val="visible"/>
                                      </p:to>
                                    </p:set>
                                    <p:anim calcmode="lin" valueType="num">
                                      <p:cBhvr additive="base">
                                        <p:cTn id="127" dur="500" fill="hold"/>
                                        <p:tgtEl>
                                          <p:spTgt spid="62"/>
                                        </p:tgtEl>
                                        <p:attrNameLst>
                                          <p:attrName>ppt_x</p:attrName>
                                        </p:attrNameLst>
                                      </p:cBhvr>
                                      <p:tavLst>
                                        <p:tav tm="0">
                                          <p:val>
                                            <p:strVal val="#ppt_x"/>
                                          </p:val>
                                        </p:tav>
                                        <p:tav tm="100000">
                                          <p:val>
                                            <p:strVal val="#ppt_x"/>
                                          </p:val>
                                        </p:tav>
                                      </p:tavLst>
                                    </p:anim>
                                    <p:anim calcmode="lin" valueType="num">
                                      <p:cBhvr additive="base">
                                        <p:cTn id="128" dur="500" fill="hold"/>
                                        <p:tgtEl>
                                          <p:spTgt spid="62"/>
                                        </p:tgtEl>
                                        <p:attrNameLst>
                                          <p:attrName>ppt_y</p:attrName>
                                        </p:attrNameLst>
                                      </p:cBhvr>
                                      <p:tavLst>
                                        <p:tav tm="0">
                                          <p:val>
                                            <p:strVal val="1+#ppt_h/2"/>
                                          </p:val>
                                        </p:tav>
                                        <p:tav tm="100000">
                                          <p:val>
                                            <p:strVal val="#ppt_y"/>
                                          </p:val>
                                        </p:tav>
                                      </p:tavLst>
                                    </p:anim>
                                  </p:childTnLst>
                                </p:cTn>
                              </p:par>
                            </p:childTnLst>
                          </p:cTn>
                        </p:par>
                        <p:par>
                          <p:cTn id="129" fill="hold" nodeType="afterGroup">
                            <p:stCondLst>
                              <p:cond delay="500"/>
                            </p:stCondLst>
                            <p:childTnLst>
                              <p:par>
                                <p:cTn id="130" presetID="2" presetClass="entr" presetSubtype="4" fill="hold" grpId="0" nodeType="afterEffect">
                                  <p:stCondLst>
                                    <p:cond delay="0"/>
                                  </p:stCondLst>
                                  <p:childTnLst>
                                    <p:set>
                                      <p:cBhvr>
                                        <p:cTn id="131" dur="1" fill="hold">
                                          <p:stCondLst>
                                            <p:cond delay="0"/>
                                          </p:stCondLst>
                                        </p:cTn>
                                        <p:tgtEl>
                                          <p:spTgt spid="63"/>
                                        </p:tgtEl>
                                        <p:attrNameLst>
                                          <p:attrName>style.visibility</p:attrName>
                                        </p:attrNameLst>
                                      </p:cBhvr>
                                      <p:to>
                                        <p:strVal val="visible"/>
                                      </p:to>
                                    </p:set>
                                    <p:anim calcmode="lin" valueType="num">
                                      <p:cBhvr additive="base">
                                        <p:cTn id="132" dur="500" fill="hold"/>
                                        <p:tgtEl>
                                          <p:spTgt spid="63"/>
                                        </p:tgtEl>
                                        <p:attrNameLst>
                                          <p:attrName>ppt_x</p:attrName>
                                        </p:attrNameLst>
                                      </p:cBhvr>
                                      <p:tavLst>
                                        <p:tav tm="0">
                                          <p:val>
                                            <p:strVal val="#ppt_x"/>
                                          </p:val>
                                        </p:tav>
                                        <p:tav tm="100000">
                                          <p:val>
                                            <p:strVal val="#ppt_x"/>
                                          </p:val>
                                        </p:tav>
                                      </p:tavLst>
                                    </p:anim>
                                    <p:anim calcmode="lin" valueType="num">
                                      <p:cBhvr additive="base">
                                        <p:cTn id="133" dur="500" fill="hold"/>
                                        <p:tgtEl>
                                          <p:spTgt spid="63"/>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500" fill="hold"/>
                                        <p:tgtEl>
                                          <p:spTgt spid="64"/>
                                        </p:tgtEl>
                                        <p:attrNameLst>
                                          <p:attrName>ppt_x</p:attrName>
                                        </p:attrNameLst>
                                      </p:cBhvr>
                                      <p:tavLst>
                                        <p:tav tm="0">
                                          <p:val>
                                            <p:strVal val="#ppt_x"/>
                                          </p:val>
                                        </p:tav>
                                        <p:tav tm="100000">
                                          <p:val>
                                            <p:strVal val="#ppt_x"/>
                                          </p:val>
                                        </p:tav>
                                      </p:tavLst>
                                    </p:anim>
                                    <p:anim calcmode="lin" valueType="num">
                                      <p:cBhvr additive="base">
                                        <p:cTn id="137" dur="500" fill="hold"/>
                                        <p:tgtEl>
                                          <p:spTgt spid="64"/>
                                        </p:tgtEl>
                                        <p:attrNameLst>
                                          <p:attrName>ppt_y</p:attrName>
                                        </p:attrNameLst>
                                      </p:cBhvr>
                                      <p:tavLst>
                                        <p:tav tm="0">
                                          <p:val>
                                            <p:strVal val="1+#ppt_h/2"/>
                                          </p:val>
                                        </p:tav>
                                        <p:tav tm="100000">
                                          <p:val>
                                            <p:strVal val="#ppt_y"/>
                                          </p:val>
                                        </p:tav>
                                      </p:tavLst>
                                    </p:anim>
                                  </p:childTnLst>
                                </p:cTn>
                              </p:par>
                              <p:par>
                                <p:cTn id="138" presetID="2" presetClass="entr" presetSubtype="8" accel="50000" decel="50000" fill="hold" grpId="0" nodeType="withEffect">
                                  <p:stCondLst>
                                    <p:cond delay="0"/>
                                  </p:stCondLst>
                                  <p:childTnLst>
                                    <p:set>
                                      <p:cBhvr>
                                        <p:cTn id="139" dur="1" fill="hold">
                                          <p:stCondLst>
                                            <p:cond delay="0"/>
                                          </p:stCondLst>
                                        </p:cTn>
                                        <p:tgtEl>
                                          <p:spTgt spid="65"/>
                                        </p:tgtEl>
                                        <p:attrNameLst>
                                          <p:attrName>style.visibility</p:attrName>
                                        </p:attrNameLst>
                                      </p:cBhvr>
                                      <p:to>
                                        <p:strVal val="visible"/>
                                      </p:to>
                                    </p:set>
                                    <p:anim calcmode="lin" valueType="num">
                                      <p:cBhvr additive="base">
                                        <p:cTn id="140" dur="500" fill="hold"/>
                                        <p:tgtEl>
                                          <p:spTgt spid="65"/>
                                        </p:tgtEl>
                                        <p:attrNameLst>
                                          <p:attrName>ppt_x</p:attrName>
                                        </p:attrNameLst>
                                      </p:cBhvr>
                                      <p:tavLst>
                                        <p:tav tm="0">
                                          <p:val>
                                            <p:strVal val="0-#ppt_w/2"/>
                                          </p:val>
                                        </p:tav>
                                        <p:tav tm="100000">
                                          <p:val>
                                            <p:strVal val="#ppt_x"/>
                                          </p:val>
                                        </p:tav>
                                      </p:tavLst>
                                    </p:anim>
                                    <p:anim calcmode="lin" valueType="num">
                                      <p:cBhvr additive="base">
                                        <p:cTn id="141"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338946" grpId="0" animBg="1"/>
      <p:bldP spid="338947" grpId="0" animBg="1"/>
      <p:bldP spid="338956" grpId="0" animBg="1"/>
      <p:bldP spid="338959" grpId="0" animBg="1"/>
      <p:bldP spid="338960" grpId="0" animBg="1"/>
      <p:bldP spid="338990" grpId="0" autoUpdateAnimBg="0"/>
      <p:bldP spid="338991" grpId="0" autoUpdateAnimBg="0"/>
      <p:bldP spid="338992" grpId="0" autoUpdateAnimBg="0"/>
      <p:bldP spid="338993" grpId="0" autoUpdateAnimBg="0"/>
      <p:bldP spid="338999" grpId="0" autoUpdateAnimBg="0"/>
      <p:bldP spid="339000" grpId="0" autoUpdateAnimBg="0"/>
      <p:bldP spid="339001" grpId="0" autoUpdateAnimBg="0"/>
      <p:bldP spid="339005" grpId="0" autoUpdateAnimBg="0"/>
      <p:bldP spid="62" grpId="0"/>
      <p:bldP spid="64" grpId="0" autoUpdateAnimBg="0"/>
      <p:bldP spid="338957" grpId="0" animBg="1"/>
      <p:bldP spid="338962" grpId="0" animBg="1"/>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a:extLst>
              <a:ext uri="{FF2B5EF4-FFF2-40B4-BE49-F238E27FC236}">
                <a16:creationId xmlns:a16="http://schemas.microsoft.com/office/drawing/2014/main" id="{3C48842E-DE95-3C3D-4E0D-F4BCE5134DE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200" y="76200"/>
            <a:ext cx="8991600"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D3D Plasma Split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990600"/>
            <a:ext cx="6324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6" name="Text Box 3"/>
          <p:cNvSpPr txBox="1">
            <a:spLocks noChangeArrowheads="1"/>
          </p:cNvSpPr>
          <p:nvPr/>
        </p:nvSpPr>
        <p:spPr bwMode="auto">
          <a:xfrm>
            <a:off x="6427" y="0"/>
            <a:ext cx="9067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spcBef>
                <a:spcPct val="50000"/>
              </a:spcBef>
              <a:buFont typeface="Wingdings" charset="0"/>
              <a:buNone/>
            </a:pPr>
            <a:r>
              <a:rPr lang="en-US" sz="2000" dirty="0">
                <a:solidFill>
                  <a:schemeClr val="bg1"/>
                </a:solidFill>
                <a:latin typeface="Century Gothic" charset="0"/>
              </a:rPr>
              <a:t>DIII-D, a mid-size tokamak, is operated by General Atomics for the US Department of Energy and is located in San Diego, CA. It is the largest device of its kind in the US. </a:t>
            </a:r>
            <a:endParaRPr lang="en-US" sz="2000" dirty="0"/>
          </a:p>
        </p:txBody>
      </p:sp>
      <p:sp>
        <p:nvSpPr>
          <p:cNvPr id="31747" name="TextBox 1"/>
          <p:cNvSpPr txBox="1">
            <a:spLocks noChangeArrowheads="1"/>
          </p:cNvSpPr>
          <p:nvPr/>
        </p:nvSpPr>
        <p:spPr bwMode="auto">
          <a:xfrm>
            <a:off x="152400" y="3352800"/>
            <a:ext cx="1108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 typeface="Wingdings" charset="0"/>
              <a:buNone/>
            </a:pPr>
            <a:r>
              <a:rPr lang="en-US" sz="2000" b="1">
                <a:latin typeface="Century Gothic" charset="0"/>
                <a:cs typeface="Century Gothic" charset="0"/>
              </a:rPr>
              <a:t>plasma</a:t>
            </a:r>
          </a:p>
        </p:txBody>
      </p:sp>
      <p:sp>
        <p:nvSpPr>
          <p:cNvPr id="31748" name="TextBox 4"/>
          <p:cNvSpPr txBox="1">
            <a:spLocks noChangeArrowheads="1"/>
          </p:cNvSpPr>
          <p:nvPr/>
        </p:nvSpPr>
        <p:spPr bwMode="auto">
          <a:xfrm>
            <a:off x="7696200" y="3352800"/>
            <a:ext cx="15335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 typeface="Wingdings" charset="0"/>
              <a:buNone/>
            </a:pPr>
            <a:r>
              <a:rPr lang="en-US" sz="2000" b="1">
                <a:latin typeface="Century Gothic" charset="0"/>
                <a:cs typeface="Century Gothic" charset="0"/>
              </a:rPr>
              <a:t>No plasma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Outsidetokamak_s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90600"/>
            <a:ext cx="9144000" cy="510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0" name="Rectangle 3"/>
          <p:cNvSpPr>
            <a:spLocks noChangeArrowheads="1"/>
          </p:cNvSpPr>
          <p:nvPr/>
        </p:nvSpPr>
        <p:spPr bwMode="auto">
          <a:xfrm>
            <a:off x="685800" y="228600"/>
            <a:ext cx="7678738"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Wingdings" charset="0"/>
              <a:buNone/>
            </a:pPr>
            <a:r>
              <a:rPr lang="en-US" sz="2600" dirty="0">
                <a:solidFill>
                  <a:schemeClr val="bg1"/>
                </a:solidFill>
                <a:latin typeface="Century Gothic" charset="0"/>
              </a:rPr>
              <a:t>Outside DIII-D… an industrial-scale experiment</a:t>
            </a:r>
            <a:endParaRPr lang="en-US" sz="2600" dirty="0">
              <a:latin typeface="Century Gothic"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JET Insid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066800"/>
            <a:ext cx="6934200" cy="494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Rectangle 4"/>
          <p:cNvSpPr>
            <a:spLocks noChangeArrowheads="1"/>
          </p:cNvSpPr>
          <p:nvPr/>
        </p:nvSpPr>
        <p:spPr bwMode="auto">
          <a:xfrm>
            <a:off x="228600" y="152400"/>
            <a:ext cx="87534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Wingdings" charset="0"/>
              <a:buNone/>
            </a:pPr>
            <a:r>
              <a:rPr lang="en-US" sz="2600" dirty="0">
                <a:solidFill>
                  <a:schemeClr val="bg1"/>
                </a:solidFill>
                <a:latin typeface="Century Gothic" charset="0"/>
              </a:rPr>
              <a:t>Inside the largest tokamak: Joint European Torus - JET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533400" y="0"/>
            <a:ext cx="8229600" cy="1066800"/>
          </a:xfrm>
          <a:noFill/>
        </p:spPr>
        <p:txBody>
          <a:bodyPr lIns="90487" tIns="44450" rIns="90487" bIns="44450"/>
          <a:lstStyle/>
          <a:p>
            <a:pPr eaLnBrk="1" hangingPunct="1"/>
            <a:r>
              <a:rPr lang="en-US" sz="3600" b="0" dirty="0">
                <a:latin typeface="Century Gothic" charset="0"/>
                <a:ea typeface="ＭＳ Ｐゴシック" charset="0"/>
                <a:cs typeface="ＭＳ Ｐゴシック" charset="0"/>
              </a:rPr>
              <a:t>Joint European Torus: outside  </a:t>
            </a:r>
          </a:p>
        </p:txBody>
      </p:sp>
      <p:pic>
        <p:nvPicPr>
          <p:cNvPr id="34818" name="Picture 5" descr="JET Outs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14400"/>
            <a:ext cx="7086600" cy="5176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BFDB317F-9CE7-8ADE-C7F7-098FA390FAFE}"/>
              </a:ext>
            </a:extLst>
          </p:cNvPr>
          <p:cNvSpPr txBox="1"/>
          <p:nvPr/>
        </p:nvSpPr>
        <p:spPr>
          <a:xfrm>
            <a:off x="7162800" y="4724400"/>
            <a:ext cx="1495922" cy="584775"/>
          </a:xfrm>
          <a:prstGeom prst="rect">
            <a:avLst/>
          </a:prstGeom>
          <a:noFill/>
        </p:spPr>
        <p:txBody>
          <a:bodyPr wrap="none" rtlCol="0">
            <a:spAutoFit/>
          </a:bodyPr>
          <a:lstStyle/>
          <a:p>
            <a:pPr>
              <a:buNone/>
            </a:pPr>
            <a:r>
              <a:rPr lang="en-US" dirty="0">
                <a:latin typeface="+mn-lt"/>
              </a:rPr>
              <a:t>Person</a:t>
            </a:r>
          </a:p>
        </p:txBody>
      </p:sp>
      <p:cxnSp>
        <p:nvCxnSpPr>
          <p:cNvPr id="4" name="Straight Arrow Connector 3">
            <a:extLst>
              <a:ext uri="{FF2B5EF4-FFF2-40B4-BE49-F238E27FC236}">
                <a16:creationId xmlns:a16="http://schemas.microsoft.com/office/drawing/2014/main" id="{3B67527E-0317-7EF3-E394-AE64F268C4AC}"/>
              </a:ext>
            </a:extLst>
          </p:cNvPr>
          <p:cNvCxnSpPr>
            <a:cxnSpLocks/>
          </p:cNvCxnSpPr>
          <p:nvPr/>
        </p:nvCxnSpPr>
        <p:spPr bwMode="auto">
          <a:xfrm flipH="1">
            <a:off x="3581400" y="5016788"/>
            <a:ext cx="3581400" cy="12412"/>
          </a:xfrm>
          <a:prstGeom prst="straightConnector1">
            <a:avLst/>
          </a:prstGeom>
          <a:ln w="571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152400" y="25400"/>
            <a:ext cx="88392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Wingdings" charset="0"/>
              <a:buNone/>
            </a:pPr>
            <a:r>
              <a:rPr lang="en-US" sz="2600" dirty="0">
                <a:solidFill>
                  <a:schemeClr val="bg1"/>
                </a:solidFill>
                <a:latin typeface="Century Gothic" charset="0"/>
              </a:rPr>
              <a:t>The next step: ITER - </a:t>
            </a:r>
            <a:r>
              <a:rPr lang="ja-JP" altLang="en-US" sz="2600">
                <a:solidFill>
                  <a:schemeClr val="bg1"/>
                </a:solidFill>
                <a:latin typeface="Century Gothic" charset="0"/>
              </a:rPr>
              <a:t>“</a:t>
            </a:r>
            <a:r>
              <a:rPr lang="en-US" altLang="ja-JP" sz="2600" dirty="0">
                <a:solidFill>
                  <a:schemeClr val="bg1"/>
                </a:solidFill>
                <a:latin typeface="Century Gothic" charset="0"/>
              </a:rPr>
              <a:t>The Way</a:t>
            </a:r>
            <a:r>
              <a:rPr lang="ja-JP" altLang="en-US" sz="2600">
                <a:solidFill>
                  <a:schemeClr val="bg1"/>
                </a:solidFill>
                <a:latin typeface="Century Gothic" charset="0"/>
              </a:rPr>
              <a:t>”</a:t>
            </a:r>
            <a:r>
              <a:rPr lang="en-US" altLang="ja-JP" sz="2600" dirty="0">
                <a:solidFill>
                  <a:schemeClr val="bg1"/>
                </a:solidFill>
                <a:latin typeface="Century Gothic" charset="0"/>
              </a:rPr>
              <a:t> is being built now in Southern France (see </a:t>
            </a:r>
            <a:r>
              <a:rPr lang="en-US" altLang="ja-JP" sz="2600" dirty="0" err="1">
                <a:solidFill>
                  <a:schemeClr val="bg1"/>
                </a:solidFill>
                <a:latin typeface="Century Gothic" charset="0"/>
              </a:rPr>
              <a:t>ITER.org</a:t>
            </a:r>
            <a:r>
              <a:rPr lang="en-US" altLang="ja-JP" sz="2600" dirty="0">
                <a:solidFill>
                  <a:schemeClr val="bg1"/>
                </a:solidFill>
                <a:latin typeface="Century Gothic" charset="0"/>
              </a:rPr>
              <a:t>)</a:t>
            </a:r>
            <a:endParaRPr lang="en-US" sz="2600" dirty="0">
              <a:latin typeface="Century Gothic" charset="0"/>
            </a:endParaRPr>
          </a:p>
        </p:txBody>
      </p:sp>
      <p:sp>
        <p:nvSpPr>
          <p:cNvPr id="36867" name="Rectangle 5"/>
          <p:cNvSpPr>
            <a:spLocks noChangeArrowheads="1"/>
          </p:cNvSpPr>
          <p:nvPr/>
        </p:nvSpPr>
        <p:spPr bwMode="auto">
          <a:xfrm>
            <a:off x="228600" y="914400"/>
            <a:ext cx="4419600" cy="218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Wingdings" charset="0"/>
              <a:buNone/>
            </a:pPr>
            <a:r>
              <a:rPr lang="en-US" sz="2000" dirty="0">
                <a:latin typeface="Century Gothic" charset="0"/>
              </a:rPr>
              <a:t>- International</a:t>
            </a:r>
          </a:p>
          <a:p>
            <a:pPr>
              <a:buFont typeface="Wingdings" charset="0"/>
              <a:buNone/>
            </a:pPr>
            <a:r>
              <a:rPr lang="en-US" sz="2000" dirty="0">
                <a:latin typeface="Century Gothic" charset="0"/>
              </a:rPr>
              <a:t>- Large scale tokamak design</a:t>
            </a:r>
          </a:p>
          <a:p>
            <a:pPr>
              <a:buFont typeface="Wingdings" charset="0"/>
              <a:buNone/>
            </a:pPr>
            <a:r>
              <a:rPr lang="en-US" sz="2000" dirty="0">
                <a:latin typeface="Century Gothic" charset="0"/>
              </a:rPr>
              <a:t>- Produce fusion energy (500 MW)</a:t>
            </a:r>
          </a:p>
          <a:p>
            <a:pPr>
              <a:buFont typeface="Wingdings" charset="0"/>
              <a:buNone/>
            </a:pPr>
            <a:r>
              <a:rPr lang="en-US" sz="2000" dirty="0">
                <a:latin typeface="Century Gothic" charset="0"/>
              </a:rPr>
              <a:t>- But, no electricity production</a:t>
            </a:r>
          </a:p>
          <a:p>
            <a:pPr>
              <a:buFont typeface="Wingdings" charset="0"/>
              <a:buNone/>
            </a:pPr>
            <a:r>
              <a:rPr lang="en-US" sz="2000" dirty="0">
                <a:latin typeface="Century Gothic" charset="0"/>
              </a:rPr>
              <a:t>- One of humankind</a:t>
            </a:r>
            <a:r>
              <a:rPr lang="ja-JP" altLang="en-US" sz="2000">
                <a:latin typeface="Century Gothic" charset="0"/>
              </a:rPr>
              <a:t>’</a:t>
            </a:r>
            <a:r>
              <a:rPr lang="en-US" altLang="ja-JP" sz="2000" dirty="0">
                <a:latin typeface="Century Gothic" charset="0"/>
              </a:rPr>
              <a:t>s biggest science projects</a:t>
            </a:r>
            <a:endParaRPr lang="en-US" sz="2800" dirty="0">
              <a:latin typeface="Century Gothic" charset="0"/>
            </a:endParaRPr>
          </a:p>
        </p:txBody>
      </p:sp>
      <p:pic>
        <p:nvPicPr>
          <p:cNvPr id="36869" name="Picture 3" descr="Screen shot 2013-10-01 at 3.44.58 PM.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1000" y="3352800"/>
            <a:ext cx="2319576"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1" name="TextBox 8"/>
          <p:cNvSpPr>
            <a:spLocks noChangeArrowheads="1"/>
          </p:cNvSpPr>
          <p:nvPr/>
        </p:nvSpPr>
        <p:spPr bwMode="auto">
          <a:xfrm flipV="1">
            <a:off x="2057400" y="4876800"/>
            <a:ext cx="838200" cy="457200"/>
          </a:xfrm>
          <a:prstGeom prst="leftArrow">
            <a:avLst>
              <a:gd name="adj1" fmla="val 26796"/>
              <a:gd name="adj2" fmla="val 51512"/>
            </a:avLst>
          </a:prstGeom>
          <a:solidFill>
            <a:srgbClr val="C05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Font typeface="Wingdings" charset="0"/>
              <a:buNone/>
            </a:pPr>
            <a:endParaRPr lang="en-US"/>
          </a:p>
        </p:txBody>
      </p:sp>
      <p:sp>
        <p:nvSpPr>
          <p:cNvPr id="10" name="TextBox 9"/>
          <p:cNvSpPr txBox="1"/>
          <p:nvPr/>
        </p:nvSpPr>
        <p:spPr>
          <a:xfrm flipH="1" flipV="1">
            <a:off x="5867400" y="5105400"/>
            <a:ext cx="1828800" cy="457200"/>
          </a:xfrm>
          <a:prstGeom prst="bentArrow">
            <a:avLst>
              <a:gd name="adj1" fmla="val 25000"/>
              <a:gd name="adj2" fmla="val 22727"/>
              <a:gd name="adj3" fmla="val 25000"/>
              <a:gd name="adj4" fmla="val 43750"/>
            </a:avLst>
          </a:prstGeom>
          <a:solidFill>
            <a:srgbClr val="C0504D"/>
          </a:solidFill>
        </p:spPr>
        <p:txBody>
          <a:bodyPr wrap="square">
            <a:spAutoFit/>
          </a:bodyPr>
          <a:lstStyle/>
          <a:p>
            <a:pPr>
              <a:buFont typeface="Wingdings" charset="0"/>
              <a:buNone/>
              <a:defRPr/>
            </a:pPr>
            <a:endParaRPr lang="en-US" dirty="0"/>
          </a:p>
        </p:txBody>
      </p:sp>
      <p:pic>
        <p:nvPicPr>
          <p:cNvPr id="5" name="Picture 4" descr="itercartoon.png"/>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477000" y="3200400"/>
            <a:ext cx="2371008" cy="1981200"/>
          </a:xfrm>
          <a:prstGeom prst="rect">
            <a:avLst/>
          </a:prstGeom>
        </p:spPr>
      </p:pic>
      <p:pic>
        <p:nvPicPr>
          <p:cNvPr id="3074" name="Picture 2" descr="Building ITER">
            <a:extLst>
              <a:ext uri="{FF2B5EF4-FFF2-40B4-BE49-F238E27FC236}">
                <a16:creationId xmlns:a16="http://schemas.microsoft.com/office/drawing/2014/main" id="{F1625C64-9304-F68F-7C90-23E0B553337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19400" y="3962400"/>
            <a:ext cx="299357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entral Solenoid Photo Gallery | General Atomics">
            <a:extLst>
              <a:ext uri="{FF2B5EF4-FFF2-40B4-BE49-F238E27FC236}">
                <a16:creationId xmlns:a16="http://schemas.microsoft.com/office/drawing/2014/main" id="{4E784FAB-2A02-C5B8-E1A3-5218D527CE95}"/>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4953000" y="990600"/>
            <a:ext cx="1556879" cy="18977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E9EB52-D13F-44BF-D3C5-EED971ABFE88}"/>
              </a:ext>
            </a:extLst>
          </p:cNvPr>
          <p:cNvSpPr txBox="1"/>
          <p:nvPr/>
        </p:nvSpPr>
        <p:spPr>
          <a:xfrm rot="16200000" flipH="1" flipV="1">
            <a:off x="6781800" y="2133600"/>
            <a:ext cx="838200" cy="1295400"/>
          </a:xfrm>
          <a:prstGeom prst="bentArrow">
            <a:avLst>
              <a:gd name="adj1" fmla="val 25000"/>
              <a:gd name="adj2" fmla="val 22727"/>
              <a:gd name="adj3" fmla="val 25000"/>
              <a:gd name="adj4" fmla="val 43750"/>
            </a:avLst>
          </a:prstGeom>
          <a:solidFill>
            <a:srgbClr val="C0504D"/>
          </a:solidFill>
        </p:spPr>
        <p:txBody>
          <a:bodyPr>
            <a:spAutoFit/>
          </a:bodyPr>
          <a:lstStyle/>
          <a:p>
            <a:pPr>
              <a:buFont typeface="Wingdings" charset="0"/>
              <a:buNone/>
              <a:defRPr/>
            </a:pPr>
            <a:endParaRPr lang="en-US" dirty="0"/>
          </a:p>
        </p:txBody>
      </p:sp>
      <p:sp>
        <p:nvSpPr>
          <p:cNvPr id="3" name="TextBox 2">
            <a:extLst>
              <a:ext uri="{FF2B5EF4-FFF2-40B4-BE49-F238E27FC236}">
                <a16:creationId xmlns:a16="http://schemas.microsoft.com/office/drawing/2014/main" id="{B8161F7F-0AE0-11BF-51FA-5BA649CC9455}"/>
              </a:ext>
            </a:extLst>
          </p:cNvPr>
          <p:cNvSpPr txBox="1"/>
          <p:nvPr/>
        </p:nvSpPr>
        <p:spPr>
          <a:xfrm>
            <a:off x="5867400" y="1143000"/>
            <a:ext cx="2836033" cy="769441"/>
          </a:xfrm>
          <a:prstGeom prst="rect">
            <a:avLst/>
          </a:prstGeom>
          <a:noFill/>
        </p:spPr>
        <p:txBody>
          <a:bodyPr wrap="none" rtlCol="0">
            <a:spAutoFit/>
          </a:bodyPr>
          <a:lstStyle/>
          <a:p>
            <a:pPr>
              <a:buNone/>
            </a:pPr>
            <a:r>
              <a:rPr lang="en-US" sz="2000" dirty="0">
                <a:latin typeface="+mn-lt"/>
              </a:rPr>
              <a:t>GA is making central </a:t>
            </a:r>
          </a:p>
          <a:p>
            <a:pPr>
              <a:buNone/>
            </a:pPr>
            <a:r>
              <a:rPr lang="en-US" sz="2000" dirty="0">
                <a:latin typeface="+mn-lt"/>
              </a:rPr>
              <a:t>solenoid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57038B-9240-9BD1-1E95-AB0B57B97E28}"/>
              </a:ext>
            </a:extLst>
          </p:cNvPr>
          <p:cNvSpPr txBox="1"/>
          <p:nvPr/>
        </p:nvSpPr>
        <p:spPr>
          <a:xfrm>
            <a:off x="76200" y="228600"/>
            <a:ext cx="8267007" cy="461665"/>
          </a:xfrm>
          <a:prstGeom prst="rect">
            <a:avLst/>
          </a:prstGeom>
          <a:noFill/>
        </p:spPr>
        <p:txBody>
          <a:bodyPr wrap="none" rtlCol="0">
            <a:spAutoFit/>
          </a:bodyPr>
          <a:lstStyle/>
          <a:p>
            <a:pPr>
              <a:buNone/>
            </a:pPr>
            <a:r>
              <a:rPr lang="en-US" sz="2400" dirty="0">
                <a:solidFill>
                  <a:schemeClr val="bg1"/>
                </a:solidFill>
                <a:latin typeface="+mn-lt"/>
              </a:rPr>
              <a:t>ITER’s Timeline Has Been Fluid/ Competition on the Rise</a:t>
            </a:r>
          </a:p>
        </p:txBody>
      </p:sp>
      <p:sp>
        <p:nvSpPr>
          <p:cNvPr id="5" name="TextBox 4">
            <a:extLst>
              <a:ext uri="{FF2B5EF4-FFF2-40B4-BE49-F238E27FC236}">
                <a16:creationId xmlns:a16="http://schemas.microsoft.com/office/drawing/2014/main" id="{705241E6-0B39-7F78-E485-A2806AF90D4F}"/>
              </a:ext>
            </a:extLst>
          </p:cNvPr>
          <p:cNvSpPr txBox="1"/>
          <p:nvPr/>
        </p:nvSpPr>
        <p:spPr>
          <a:xfrm>
            <a:off x="381000" y="1066800"/>
            <a:ext cx="8382000" cy="3083921"/>
          </a:xfrm>
          <a:prstGeom prst="rect">
            <a:avLst/>
          </a:prstGeom>
          <a:noFill/>
        </p:spPr>
        <p:txBody>
          <a:bodyPr wrap="square" rtlCol="0">
            <a:spAutoFit/>
          </a:bodyPr>
          <a:lstStyle/>
          <a:p>
            <a:pPr>
              <a:buNone/>
            </a:pPr>
            <a:r>
              <a:rPr lang="en-US" sz="2000" b="1" dirty="0">
                <a:latin typeface="+mn-lt"/>
              </a:rPr>
              <a:t>Early estimates had ITER construction mostly completed and ITER operational by 2020.</a:t>
            </a:r>
          </a:p>
          <a:p>
            <a:pPr marL="342900" indent="-342900">
              <a:buFont typeface="Arial" panose="020B0604020202020204" pitchFamily="34" charset="0"/>
              <a:buChar char="•"/>
            </a:pPr>
            <a:r>
              <a:rPr lang="en-US" sz="2000" dirty="0">
                <a:latin typeface="+mn-lt"/>
              </a:rPr>
              <a:t>Later estimates extended this date until 2032.</a:t>
            </a:r>
          </a:p>
          <a:p>
            <a:pPr marL="342900" indent="-342900">
              <a:buFont typeface="Arial" panose="020B0604020202020204" pitchFamily="34" charset="0"/>
              <a:buChar char="•"/>
            </a:pPr>
            <a:r>
              <a:rPr lang="en-US" sz="2000" dirty="0">
                <a:latin typeface="+mn-lt"/>
              </a:rPr>
              <a:t>Start going down the rabbit hole here:</a:t>
            </a:r>
          </a:p>
          <a:p>
            <a:pPr algn="r">
              <a:buNone/>
            </a:pPr>
            <a:r>
              <a:rPr lang="en-US" sz="1600" dirty="0">
                <a:latin typeface="+mn-lt"/>
                <a:hlinkClick r:id="rId3"/>
              </a:rPr>
              <a:t>https://www.youtube.com/watch?v=MP2aV26X-70</a:t>
            </a:r>
            <a:endParaRPr lang="en-US" sz="1600" dirty="0">
              <a:latin typeface="+mn-lt"/>
            </a:endParaRPr>
          </a:p>
          <a:p>
            <a:pPr algn="r">
              <a:buNone/>
            </a:pPr>
            <a:endParaRPr lang="en-US" sz="1600" dirty="0">
              <a:latin typeface="+mn-lt"/>
            </a:endParaRPr>
          </a:p>
          <a:p>
            <a:pPr marL="342900" indent="-342900">
              <a:buFont typeface="Arial" panose="020B0604020202020204" pitchFamily="34" charset="0"/>
              <a:buChar char="•"/>
            </a:pPr>
            <a:r>
              <a:rPr lang="en-US" sz="2000" dirty="0">
                <a:latin typeface="+mn-lt"/>
              </a:rPr>
              <a:t>DEMO projects, designed to make electricity, may start popping up in 2040s (?)</a:t>
            </a:r>
          </a:p>
          <a:p>
            <a:pPr>
              <a:buNone/>
            </a:pPr>
            <a:endParaRPr lang="en-US" sz="2000" dirty="0">
              <a:latin typeface="+mn-lt"/>
            </a:endParaRPr>
          </a:p>
        </p:txBody>
      </p:sp>
      <p:sp>
        <p:nvSpPr>
          <p:cNvPr id="6" name="TextBox 5">
            <a:extLst>
              <a:ext uri="{FF2B5EF4-FFF2-40B4-BE49-F238E27FC236}">
                <a16:creationId xmlns:a16="http://schemas.microsoft.com/office/drawing/2014/main" id="{9B8D13A7-7A38-E52D-120B-107BADA1EAA0}"/>
              </a:ext>
            </a:extLst>
          </p:cNvPr>
          <p:cNvSpPr txBox="1"/>
          <p:nvPr/>
        </p:nvSpPr>
        <p:spPr>
          <a:xfrm>
            <a:off x="457200" y="3886200"/>
            <a:ext cx="6019597" cy="2246769"/>
          </a:xfrm>
          <a:prstGeom prst="rect">
            <a:avLst/>
          </a:prstGeom>
          <a:noFill/>
        </p:spPr>
        <p:txBody>
          <a:bodyPr wrap="none" rtlCol="0">
            <a:spAutoFit/>
          </a:bodyPr>
          <a:lstStyle/>
          <a:p>
            <a:pPr>
              <a:buNone/>
            </a:pPr>
            <a:r>
              <a:rPr lang="en-US" sz="2000" b="1" dirty="0">
                <a:latin typeface="+mn-lt"/>
              </a:rPr>
              <a:t>Many private startups appearing: </a:t>
            </a:r>
          </a:p>
          <a:p>
            <a:pPr>
              <a:buNone/>
            </a:pPr>
            <a:r>
              <a:rPr lang="en-US" sz="2000" dirty="0">
                <a:latin typeface="+mn-lt"/>
              </a:rPr>
              <a:t>Commonwealth Fusion	TAE Technologies</a:t>
            </a:r>
          </a:p>
          <a:p>
            <a:pPr>
              <a:buNone/>
            </a:pPr>
            <a:r>
              <a:rPr lang="en-US" sz="2000" dirty="0">
                <a:latin typeface="+mn-lt"/>
              </a:rPr>
              <a:t>Helion Energy			General Fusion</a:t>
            </a:r>
          </a:p>
          <a:p>
            <a:pPr>
              <a:buNone/>
            </a:pPr>
            <a:r>
              <a:rPr lang="en-US" sz="2000" dirty="0">
                <a:latin typeface="+mn-lt"/>
              </a:rPr>
              <a:t>Tokamak Energy		First Light Fusion</a:t>
            </a:r>
          </a:p>
          <a:p>
            <a:pPr>
              <a:buNone/>
            </a:pPr>
            <a:r>
              <a:rPr lang="en-US" sz="2000" dirty="0">
                <a:latin typeface="+mn-lt"/>
              </a:rPr>
              <a:t>Avalanche Fusion 		HB11</a:t>
            </a:r>
          </a:p>
          <a:p>
            <a:pPr>
              <a:buNone/>
            </a:pPr>
            <a:r>
              <a:rPr lang="en-US" sz="2000" dirty="0">
                <a:latin typeface="+mn-lt"/>
              </a:rPr>
              <a:t>Kyoto Engineering</a:t>
            </a:r>
          </a:p>
        </p:txBody>
      </p:sp>
    </p:spTree>
    <p:extLst>
      <p:ext uri="{BB962C8B-B14F-4D97-AF65-F5344CB8AC3E}">
        <p14:creationId xmlns:p14="http://schemas.microsoft.com/office/powerpoint/2010/main" val="148474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1F58-1E9E-4AE2-C54D-338CB2C9E653}"/>
              </a:ext>
            </a:extLst>
          </p:cNvPr>
          <p:cNvSpPr>
            <a:spLocks noGrp="1"/>
          </p:cNvSpPr>
          <p:nvPr>
            <p:ph type="title"/>
          </p:nvPr>
        </p:nvSpPr>
        <p:spPr/>
        <p:txBody>
          <a:bodyPr/>
          <a:lstStyle/>
          <a:p>
            <a:r>
              <a:rPr lang="en-US" b="0" dirty="0"/>
              <a:t>Parting Thoughts</a:t>
            </a:r>
          </a:p>
        </p:txBody>
      </p:sp>
      <p:sp>
        <p:nvSpPr>
          <p:cNvPr id="3" name="Content Placeholder 2">
            <a:extLst>
              <a:ext uri="{FF2B5EF4-FFF2-40B4-BE49-F238E27FC236}">
                <a16:creationId xmlns:a16="http://schemas.microsoft.com/office/drawing/2014/main" id="{6EC1885F-37B2-644C-48A6-D8F2A954940A}"/>
              </a:ext>
            </a:extLst>
          </p:cNvPr>
          <p:cNvSpPr>
            <a:spLocks noGrp="1"/>
          </p:cNvSpPr>
          <p:nvPr>
            <p:ph idx="1"/>
          </p:nvPr>
        </p:nvSpPr>
        <p:spPr>
          <a:xfrm>
            <a:off x="609600" y="1143000"/>
            <a:ext cx="7848600" cy="4495800"/>
          </a:xfrm>
        </p:spPr>
        <p:txBody>
          <a:bodyPr/>
          <a:lstStyle/>
          <a:p>
            <a:r>
              <a:rPr lang="en-US" b="0" dirty="0"/>
              <a:t>Some concepts to ponder….</a:t>
            </a:r>
          </a:p>
          <a:p>
            <a:r>
              <a:rPr lang="en-US" b="0" dirty="0"/>
              <a:t>Dinosaurs roamed the earth for more than 100 M years without requiring a drop of </a:t>
            </a:r>
            <a:r>
              <a:rPr lang="en-US" b="0"/>
              <a:t>fossil fuel.</a:t>
            </a:r>
            <a:endParaRPr lang="en-US" b="0" dirty="0"/>
          </a:p>
          <a:p>
            <a:pPr marL="0" indent="0" algn="ctr">
              <a:buNone/>
            </a:pPr>
            <a:r>
              <a:rPr lang="en-US" b="0" dirty="0"/>
              <a:t>****</a:t>
            </a:r>
          </a:p>
          <a:p>
            <a:r>
              <a:rPr lang="en-US" b="0" dirty="0"/>
              <a:t>Human population hit 1 B soon after 1800 and may reach 11 B by 2100.</a:t>
            </a:r>
          </a:p>
          <a:p>
            <a:pPr marL="0" indent="0" algn="ctr">
              <a:buNone/>
            </a:pPr>
            <a:r>
              <a:rPr lang="en-US" b="0" dirty="0"/>
              <a:t>****</a:t>
            </a:r>
          </a:p>
          <a:p>
            <a:r>
              <a:rPr lang="en-US" b="0" dirty="0"/>
              <a:t>How will humans survive and thrive?  What energy, food, water resources will exist?</a:t>
            </a:r>
          </a:p>
        </p:txBody>
      </p:sp>
    </p:spTree>
    <p:extLst>
      <p:ext uri="{BB962C8B-B14F-4D97-AF65-F5344CB8AC3E}">
        <p14:creationId xmlns:p14="http://schemas.microsoft.com/office/powerpoint/2010/main" val="220411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304800" y="38100"/>
            <a:ext cx="8839200" cy="762000"/>
          </a:xfrm>
        </p:spPr>
        <p:txBody>
          <a:bodyPr/>
          <a:lstStyle/>
          <a:p>
            <a:pPr eaLnBrk="1" hangingPunct="1"/>
            <a:r>
              <a:rPr lang="en-US" b="0" dirty="0">
                <a:latin typeface="Century Gothic" charset="0"/>
                <a:ea typeface="ＭＳ Ｐゴシック" charset="0"/>
                <a:cs typeface="ＭＳ Ｐゴシック" charset="0"/>
              </a:rPr>
              <a:t>In Massive Stars: Fusion Begins Building the Periodic Table of the Elements:  a Self-portrait of You and Me!</a:t>
            </a:r>
          </a:p>
        </p:txBody>
      </p:sp>
      <p:pic>
        <p:nvPicPr>
          <p:cNvPr id="7170" name="Picture 4" descr="periodic_chart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1905000"/>
            <a:ext cx="6400800"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6"/>
          <p:cNvSpPr>
            <a:spLocks noChangeArrowheads="1"/>
          </p:cNvSpPr>
          <p:nvPr/>
        </p:nvSpPr>
        <p:spPr bwMode="auto">
          <a:xfrm>
            <a:off x="3733800" y="3581400"/>
            <a:ext cx="381000" cy="457200"/>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72" name="Rectangle 7"/>
          <p:cNvSpPr>
            <a:spLocks noChangeArrowheads="1"/>
          </p:cNvSpPr>
          <p:nvPr/>
        </p:nvSpPr>
        <p:spPr bwMode="auto">
          <a:xfrm>
            <a:off x="5562600" y="2743200"/>
            <a:ext cx="2133600" cy="381000"/>
          </a:xfrm>
          <a:prstGeom prst="rect">
            <a:avLst/>
          </a:prstGeom>
          <a:solidFill>
            <a:srgbClr val="FDC0E5">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73" name="Rectangle 8"/>
          <p:cNvSpPr>
            <a:spLocks noChangeArrowheads="1"/>
          </p:cNvSpPr>
          <p:nvPr/>
        </p:nvSpPr>
        <p:spPr bwMode="auto">
          <a:xfrm>
            <a:off x="5562600" y="3124200"/>
            <a:ext cx="2133600" cy="533400"/>
          </a:xfrm>
          <a:prstGeom prst="rect">
            <a:avLst/>
          </a:prstGeom>
          <a:solidFill>
            <a:srgbClr val="FDC0E5">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74" name="Rectangle 9"/>
          <p:cNvSpPr>
            <a:spLocks noChangeArrowheads="1"/>
          </p:cNvSpPr>
          <p:nvPr/>
        </p:nvSpPr>
        <p:spPr bwMode="auto">
          <a:xfrm>
            <a:off x="1676400" y="2743200"/>
            <a:ext cx="381000" cy="381000"/>
          </a:xfrm>
          <a:prstGeom prst="rect">
            <a:avLst/>
          </a:prstGeom>
          <a:solidFill>
            <a:srgbClr val="FDC0E5">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75" name="Rectangle 10"/>
          <p:cNvSpPr>
            <a:spLocks noChangeArrowheads="1"/>
          </p:cNvSpPr>
          <p:nvPr/>
        </p:nvSpPr>
        <p:spPr bwMode="auto">
          <a:xfrm>
            <a:off x="1295400" y="3124200"/>
            <a:ext cx="685800" cy="457200"/>
          </a:xfrm>
          <a:prstGeom prst="rect">
            <a:avLst/>
          </a:prstGeom>
          <a:solidFill>
            <a:srgbClr val="FDC0E5">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76" name="Rectangle 11"/>
          <p:cNvSpPr>
            <a:spLocks noChangeArrowheads="1"/>
          </p:cNvSpPr>
          <p:nvPr/>
        </p:nvSpPr>
        <p:spPr bwMode="auto">
          <a:xfrm>
            <a:off x="1295400" y="3581400"/>
            <a:ext cx="2438400" cy="457200"/>
          </a:xfrm>
          <a:prstGeom prst="rect">
            <a:avLst/>
          </a:prstGeom>
          <a:solidFill>
            <a:srgbClr val="FDC0E5">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77" name="Rectangle 12"/>
          <p:cNvSpPr>
            <a:spLocks noChangeArrowheads="1"/>
          </p:cNvSpPr>
          <p:nvPr/>
        </p:nvSpPr>
        <p:spPr bwMode="auto">
          <a:xfrm>
            <a:off x="4114800" y="3581400"/>
            <a:ext cx="3581400" cy="4572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78" name="Rectangle 13"/>
          <p:cNvSpPr>
            <a:spLocks noChangeArrowheads="1"/>
          </p:cNvSpPr>
          <p:nvPr/>
        </p:nvSpPr>
        <p:spPr bwMode="auto">
          <a:xfrm>
            <a:off x="1295400" y="4038600"/>
            <a:ext cx="6400800" cy="3810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79" name="Rectangle 14"/>
          <p:cNvSpPr>
            <a:spLocks noChangeArrowheads="1"/>
          </p:cNvSpPr>
          <p:nvPr/>
        </p:nvSpPr>
        <p:spPr bwMode="auto">
          <a:xfrm>
            <a:off x="1295400" y="4419600"/>
            <a:ext cx="6400800" cy="4572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80" name="Rectangle 15"/>
          <p:cNvSpPr>
            <a:spLocks noChangeArrowheads="1"/>
          </p:cNvSpPr>
          <p:nvPr/>
        </p:nvSpPr>
        <p:spPr bwMode="auto">
          <a:xfrm>
            <a:off x="1295400" y="4800600"/>
            <a:ext cx="1066800" cy="533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81" name="Rectangle 16"/>
          <p:cNvSpPr>
            <a:spLocks noChangeArrowheads="1"/>
          </p:cNvSpPr>
          <p:nvPr/>
        </p:nvSpPr>
        <p:spPr bwMode="auto">
          <a:xfrm>
            <a:off x="2743200" y="5105400"/>
            <a:ext cx="4953000" cy="4572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82" name="Rectangle 17"/>
          <p:cNvSpPr>
            <a:spLocks noChangeArrowheads="1"/>
          </p:cNvSpPr>
          <p:nvPr/>
        </p:nvSpPr>
        <p:spPr bwMode="auto">
          <a:xfrm>
            <a:off x="2743200" y="5486400"/>
            <a:ext cx="1066800" cy="533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83" name="Rectangle 18"/>
          <p:cNvSpPr>
            <a:spLocks noChangeArrowheads="1"/>
          </p:cNvSpPr>
          <p:nvPr/>
        </p:nvSpPr>
        <p:spPr bwMode="auto">
          <a:xfrm>
            <a:off x="6248400" y="1066800"/>
            <a:ext cx="228600" cy="2286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84" name="Text Box 19"/>
          <p:cNvSpPr txBox="1">
            <a:spLocks noChangeArrowheads="1"/>
          </p:cNvSpPr>
          <p:nvPr/>
        </p:nvSpPr>
        <p:spPr bwMode="auto">
          <a:xfrm>
            <a:off x="6477000" y="990600"/>
            <a:ext cx="2014538"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Tx/>
              <a:buNone/>
            </a:pPr>
            <a:r>
              <a:rPr lang="en-US" sz="1600">
                <a:latin typeface="Century Gothic" charset="0"/>
              </a:rPr>
              <a:t>Mostly of SN origin</a:t>
            </a:r>
          </a:p>
        </p:txBody>
      </p:sp>
      <p:sp>
        <p:nvSpPr>
          <p:cNvPr id="7185" name="Rectangle 20"/>
          <p:cNvSpPr>
            <a:spLocks noChangeArrowheads="1"/>
          </p:cNvSpPr>
          <p:nvPr/>
        </p:nvSpPr>
        <p:spPr bwMode="auto">
          <a:xfrm>
            <a:off x="3124200" y="990600"/>
            <a:ext cx="282257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Tx/>
              <a:buNone/>
            </a:pPr>
            <a:r>
              <a:rPr lang="en-US" sz="1600" dirty="0">
                <a:latin typeface="Century Gothic" charset="0"/>
              </a:rPr>
              <a:t>Mostly of H/He fusion origin</a:t>
            </a:r>
          </a:p>
        </p:txBody>
      </p:sp>
      <p:sp>
        <p:nvSpPr>
          <p:cNvPr id="7186" name="Rectangle 21"/>
          <p:cNvSpPr>
            <a:spLocks noChangeArrowheads="1"/>
          </p:cNvSpPr>
          <p:nvPr/>
        </p:nvSpPr>
        <p:spPr bwMode="auto">
          <a:xfrm>
            <a:off x="2819400" y="1066800"/>
            <a:ext cx="228600" cy="228600"/>
          </a:xfrm>
          <a:prstGeom prst="rect">
            <a:avLst/>
          </a:prstGeom>
          <a:solidFill>
            <a:srgbClr val="FDC0E5">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87" name="Rectangle 22"/>
          <p:cNvSpPr>
            <a:spLocks noChangeArrowheads="1"/>
          </p:cNvSpPr>
          <p:nvPr/>
        </p:nvSpPr>
        <p:spPr bwMode="auto">
          <a:xfrm>
            <a:off x="7315200" y="2362200"/>
            <a:ext cx="381000" cy="381000"/>
          </a:xfrm>
          <a:prstGeom prst="rect">
            <a:avLst/>
          </a:prstGeom>
          <a:solidFill>
            <a:schemeClr val="fo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88" name="Rectangle 23"/>
          <p:cNvSpPr>
            <a:spLocks noChangeArrowheads="1"/>
          </p:cNvSpPr>
          <p:nvPr/>
        </p:nvSpPr>
        <p:spPr bwMode="auto">
          <a:xfrm>
            <a:off x="1295400" y="2362200"/>
            <a:ext cx="381000" cy="381000"/>
          </a:xfrm>
          <a:prstGeom prst="rect">
            <a:avLst/>
          </a:prstGeom>
          <a:solidFill>
            <a:schemeClr val="fo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89" name="Rectangle 24"/>
          <p:cNvSpPr>
            <a:spLocks noChangeArrowheads="1"/>
          </p:cNvSpPr>
          <p:nvPr/>
        </p:nvSpPr>
        <p:spPr bwMode="auto">
          <a:xfrm>
            <a:off x="152400" y="1066800"/>
            <a:ext cx="228600" cy="228600"/>
          </a:xfrm>
          <a:prstGeom prst="rect">
            <a:avLst/>
          </a:prstGeom>
          <a:solidFill>
            <a:schemeClr val="fo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90" name="Rectangle 25"/>
          <p:cNvSpPr>
            <a:spLocks noChangeArrowheads="1"/>
          </p:cNvSpPr>
          <p:nvPr/>
        </p:nvSpPr>
        <p:spPr bwMode="auto">
          <a:xfrm>
            <a:off x="457200" y="990600"/>
            <a:ext cx="19399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Tx/>
              <a:buNone/>
            </a:pPr>
            <a:r>
              <a:rPr lang="en-US" sz="1600">
                <a:latin typeface="Century Gothic" charset="0"/>
              </a:rPr>
              <a:t>Mostly of BB origin</a:t>
            </a:r>
          </a:p>
        </p:txBody>
      </p:sp>
      <p:sp>
        <p:nvSpPr>
          <p:cNvPr id="7191" name="Rectangle 26"/>
          <p:cNvSpPr>
            <a:spLocks noChangeArrowheads="1"/>
          </p:cNvSpPr>
          <p:nvPr/>
        </p:nvSpPr>
        <p:spPr bwMode="auto">
          <a:xfrm>
            <a:off x="152400" y="1447800"/>
            <a:ext cx="228600" cy="228600"/>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192" name="Rectangle 28"/>
          <p:cNvSpPr>
            <a:spLocks noChangeArrowheads="1"/>
          </p:cNvSpPr>
          <p:nvPr/>
        </p:nvSpPr>
        <p:spPr bwMode="auto">
          <a:xfrm>
            <a:off x="457200" y="1371600"/>
            <a:ext cx="239077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Tx/>
              <a:buNone/>
            </a:pPr>
            <a:r>
              <a:rPr lang="en-US" sz="1600">
                <a:latin typeface="Century Gothic" charset="0"/>
              </a:rPr>
              <a:t>Nuclei relatively stable</a:t>
            </a:r>
          </a:p>
        </p:txBody>
      </p:sp>
      <p:sp>
        <p:nvSpPr>
          <p:cNvPr id="7193" name="Rectangle 30"/>
          <p:cNvSpPr>
            <a:spLocks noChangeArrowheads="1"/>
          </p:cNvSpPr>
          <p:nvPr/>
        </p:nvSpPr>
        <p:spPr bwMode="auto">
          <a:xfrm>
            <a:off x="2971800" y="1219200"/>
            <a:ext cx="228600" cy="228600"/>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 name="Rectangle 22">
            <a:extLst>
              <a:ext uri="{FF2B5EF4-FFF2-40B4-BE49-F238E27FC236}">
                <a16:creationId xmlns:a16="http://schemas.microsoft.com/office/drawing/2014/main" id="{BFADDCBE-3BFD-C00E-2370-DE154391C39B}"/>
              </a:ext>
            </a:extLst>
          </p:cNvPr>
          <p:cNvSpPr>
            <a:spLocks noChangeArrowheads="1"/>
          </p:cNvSpPr>
          <p:nvPr/>
        </p:nvSpPr>
        <p:spPr bwMode="auto">
          <a:xfrm>
            <a:off x="1295400" y="2743200"/>
            <a:ext cx="381000" cy="457200"/>
          </a:xfrm>
          <a:prstGeom prst="rect">
            <a:avLst/>
          </a:prstGeom>
          <a:solidFill>
            <a:schemeClr val="fo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 name="TextBox 3">
            <a:extLst>
              <a:ext uri="{FF2B5EF4-FFF2-40B4-BE49-F238E27FC236}">
                <a16:creationId xmlns:a16="http://schemas.microsoft.com/office/drawing/2014/main" id="{ADBC2AB8-8BCD-A1F5-4C55-227D03D8F41F}"/>
              </a:ext>
            </a:extLst>
          </p:cNvPr>
          <p:cNvSpPr txBox="1"/>
          <p:nvPr/>
        </p:nvSpPr>
        <p:spPr>
          <a:xfrm>
            <a:off x="4648200" y="1371600"/>
            <a:ext cx="4267199" cy="461665"/>
          </a:xfrm>
          <a:prstGeom prst="rect">
            <a:avLst/>
          </a:prstGeom>
          <a:noFill/>
        </p:spPr>
        <p:txBody>
          <a:bodyPr wrap="square" rtlCol="0">
            <a:spAutoFit/>
          </a:bodyPr>
          <a:lstStyle/>
          <a:p>
            <a:pPr>
              <a:buNone/>
            </a:pPr>
            <a:r>
              <a:rPr lang="en-US" sz="1200" dirty="0">
                <a:latin typeface="+mn-lt"/>
              </a:rPr>
              <a:t>NOTE: this is a simplification of many natural nucleosynthesis processes, some not shown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18"/>
          <p:cNvGrpSpPr>
            <a:grpSpLocks/>
          </p:cNvGrpSpPr>
          <p:nvPr/>
        </p:nvGrpSpPr>
        <p:grpSpPr bwMode="auto">
          <a:xfrm>
            <a:off x="1981200" y="990600"/>
            <a:ext cx="274638" cy="5105400"/>
            <a:chOff x="3329" y="2956"/>
            <a:chExt cx="434" cy="8318"/>
          </a:xfrm>
        </p:grpSpPr>
        <p:grpSp>
          <p:nvGrpSpPr>
            <p:cNvPr id="15369" name="Group 19"/>
            <p:cNvGrpSpPr>
              <a:grpSpLocks/>
            </p:cNvGrpSpPr>
            <p:nvPr/>
          </p:nvGrpSpPr>
          <p:grpSpPr bwMode="auto">
            <a:xfrm>
              <a:off x="3329" y="2956"/>
              <a:ext cx="430" cy="8314"/>
              <a:chOff x="3329" y="2956"/>
              <a:chExt cx="430" cy="8314"/>
            </a:xfrm>
          </p:grpSpPr>
          <p:grpSp>
            <p:nvGrpSpPr>
              <p:cNvPr id="15371" name="Group 20"/>
              <p:cNvGrpSpPr>
                <a:grpSpLocks/>
              </p:cNvGrpSpPr>
              <p:nvPr/>
            </p:nvGrpSpPr>
            <p:grpSpPr bwMode="auto">
              <a:xfrm>
                <a:off x="3329" y="2956"/>
                <a:ext cx="430" cy="4811"/>
                <a:chOff x="3329" y="2956"/>
                <a:chExt cx="430" cy="4811"/>
              </a:xfrm>
            </p:grpSpPr>
            <p:sp>
              <p:nvSpPr>
                <p:cNvPr id="15525" name="Rectangle 21"/>
                <p:cNvSpPr>
                  <a:spLocks noChangeArrowheads="1"/>
                </p:cNvSpPr>
                <p:nvPr/>
              </p:nvSpPr>
              <p:spPr bwMode="auto">
                <a:xfrm>
                  <a:off x="3329" y="2956"/>
                  <a:ext cx="430" cy="32"/>
                </a:xfrm>
                <a:prstGeom prst="rect">
                  <a:avLst/>
                </a:prstGeom>
                <a:solidFill>
                  <a:srgbClr val="FF339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26" name="Rectangle 22"/>
                <p:cNvSpPr>
                  <a:spLocks noChangeArrowheads="1"/>
                </p:cNvSpPr>
                <p:nvPr/>
              </p:nvSpPr>
              <p:spPr bwMode="auto">
                <a:xfrm>
                  <a:off x="3329" y="2988"/>
                  <a:ext cx="430" cy="32"/>
                </a:xfrm>
                <a:prstGeom prst="rect">
                  <a:avLst/>
                </a:prstGeom>
                <a:solidFill>
                  <a:srgbClr val="FF34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27" name="Rectangle 23"/>
                <p:cNvSpPr>
                  <a:spLocks noChangeArrowheads="1"/>
                </p:cNvSpPr>
                <p:nvPr/>
              </p:nvSpPr>
              <p:spPr bwMode="auto">
                <a:xfrm>
                  <a:off x="3329" y="3020"/>
                  <a:ext cx="430" cy="32"/>
                </a:xfrm>
                <a:prstGeom prst="rect">
                  <a:avLst/>
                </a:prstGeom>
                <a:solidFill>
                  <a:srgbClr val="FF34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28" name="Rectangle 24"/>
                <p:cNvSpPr>
                  <a:spLocks noChangeArrowheads="1"/>
                </p:cNvSpPr>
                <p:nvPr/>
              </p:nvSpPr>
              <p:spPr bwMode="auto">
                <a:xfrm>
                  <a:off x="3329" y="3052"/>
                  <a:ext cx="430" cy="32"/>
                </a:xfrm>
                <a:prstGeom prst="rect">
                  <a:avLst/>
                </a:prstGeom>
                <a:solidFill>
                  <a:srgbClr val="FF35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29" name="Rectangle 25"/>
                <p:cNvSpPr>
                  <a:spLocks noChangeArrowheads="1"/>
                </p:cNvSpPr>
                <p:nvPr/>
              </p:nvSpPr>
              <p:spPr bwMode="auto">
                <a:xfrm>
                  <a:off x="3329" y="3084"/>
                  <a:ext cx="430" cy="36"/>
                </a:xfrm>
                <a:prstGeom prst="rect">
                  <a:avLst/>
                </a:prstGeom>
                <a:solidFill>
                  <a:srgbClr val="FF369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30" name="Rectangle 26"/>
                <p:cNvSpPr>
                  <a:spLocks noChangeArrowheads="1"/>
                </p:cNvSpPr>
                <p:nvPr/>
              </p:nvSpPr>
              <p:spPr bwMode="auto">
                <a:xfrm>
                  <a:off x="3329" y="3120"/>
                  <a:ext cx="430" cy="32"/>
                </a:xfrm>
                <a:prstGeom prst="rect">
                  <a:avLst/>
                </a:prstGeom>
                <a:solidFill>
                  <a:srgbClr val="FF37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31" name="Rectangle 27"/>
                <p:cNvSpPr>
                  <a:spLocks noChangeArrowheads="1"/>
                </p:cNvSpPr>
                <p:nvPr/>
              </p:nvSpPr>
              <p:spPr bwMode="auto">
                <a:xfrm>
                  <a:off x="3329" y="3152"/>
                  <a:ext cx="430" cy="32"/>
                </a:xfrm>
                <a:prstGeom prst="rect">
                  <a:avLst/>
                </a:prstGeom>
                <a:solidFill>
                  <a:srgbClr val="FF388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32" name="Rectangle 28"/>
                <p:cNvSpPr>
                  <a:spLocks noChangeArrowheads="1"/>
                </p:cNvSpPr>
                <p:nvPr/>
              </p:nvSpPr>
              <p:spPr bwMode="auto">
                <a:xfrm>
                  <a:off x="3329" y="3184"/>
                  <a:ext cx="430" cy="32"/>
                </a:xfrm>
                <a:prstGeom prst="rect">
                  <a:avLst/>
                </a:prstGeom>
                <a:solidFill>
                  <a:srgbClr val="FF38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33" name="Rectangle 29"/>
                <p:cNvSpPr>
                  <a:spLocks noChangeArrowheads="1"/>
                </p:cNvSpPr>
                <p:nvPr/>
              </p:nvSpPr>
              <p:spPr bwMode="auto">
                <a:xfrm>
                  <a:off x="3329" y="3216"/>
                  <a:ext cx="430" cy="32"/>
                </a:xfrm>
                <a:prstGeom prst="rect">
                  <a:avLst/>
                </a:prstGeom>
                <a:solidFill>
                  <a:srgbClr val="FF398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34" name="Rectangle 30"/>
                <p:cNvSpPr>
                  <a:spLocks noChangeArrowheads="1"/>
                </p:cNvSpPr>
                <p:nvPr/>
              </p:nvSpPr>
              <p:spPr bwMode="auto">
                <a:xfrm>
                  <a:off x="3329" y="3248"/>
                  <a:ext cx="430" cy="32"/>
                </a:xfrm>
                <a:prstGeom prst="rect">
                  <a:avLst/>
                </a:prstGeom>
                <a:solidFill>
                  <a:srgbClr val="FF3A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35" name="Rectangle 31"/>
                <p:cNvSpPr>
                  <a:spLocks noChangeArrowheads="1"/>
                </p:cNvSpPr>
                <p:nvPr/>
              </p:nvSpPr>
              <p:spPr bwMode="auto">
                <a:xfrm>
                  <a:off x="3329" y="3280"/>
                  <a:ext cx="430" cy="32"/>
                </a:xfrm>
                <a:prstGeom prst="rect">
                  <a:avLst/>
                </a:prstGeom>
                <a:solidFill>
                  <a:srgbClr val="FF3B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36" name="Rectangle 32"/>
                <p:cNvSpPr>
                  <a:spLocks noChangeArrowheads="1"/>
                </p:cNvSpPr>
                <p:nvPr/>
              </p:nvSpPr>
              <p:spPr bwMode="auto">
                <a:xfrm>
                  <a:off x="3329" y="3312"/>
                  <a:ext cx="430" cy="32"/>
                </a:xfrm>
                <a:prstGeom prst="rect">
                  <a:avLst/>
                </a:prstGeom>
                <a:solidFill>
                  <a:srgbClr val="FF3C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37" name="Rectangle 33"/>
                <p:cNvSpPr>
                  <a:spLocks noChangeArrowheads="1"/>
                </p:cNvSpPr>
                <p:nvPr/>
              </p:nvSpPr>
              <p:spPr bwMode="auto">
                <a:xfrm>
                  <a:off x="3329" y="3344"/>
                  <a:ext cx="430" cy="36"/>
                </a:xfrm>
                <a:prstGeom prst="rect">
                  <a:avLst/>
                </a:prstGeom>
                <a:solidFill>
                  <a:srgbClr val="FF3C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38" name="Rectangle 34"/>
                <p:cNvSpPr>
                  <a:spLocks noChangeArrowheads="1"/>
                </p:cNvSpPr>
                <p:nvPr/>
              </p:nvSpPr>
              <p:spPr bwMode="auto">
                <a:xfrm>
                  <a:off x="3329" y="3380"/>
                  <a:ext cx="430" cy="32"/>
                </a:xfrm>
                <a:prstGeom prst="rect">
                  <a:avLst/>
                </a:prstGeom>
                <a:solidFill>
                  <a:srgbClr val="FF3D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39" name="Rectangle 35"/>
                <p:cNvSpPr>
                  <a:spLocks noChangeArrowheads="1"/>
                </p:cNvSpPr>
                <p:nvPr/>
              </p:nvSpPr>
              <p:spPr bwMode="auto">
                <a:xfrm>
                  <a:off x="3329" y="3412"/>
                  <a:ext cx="430" cy="32"/>
                </a:xfrm>
                <a:prstGeom prst="rect">
                  <a:avLst/>
                </a:prstGeom>
                <a:solidFill>
                  <a:srgbClr val="FF3E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40" name="Rectangle 36"/>
                <p:cNvSpPr>
                  <a:spLocks noChangeArrowheads="1"/>
                </p:cNvSpPr>
                <p:nvPr/>
              </p:nvSpPr>
              <p:spPr bwMode="auto">
                <a:xfrm>
                  <a:off x="3329" y="3444"/>
                  <a:ext cx="430" cy="32"/>
                </a:xfrm>
                <a:prstGeom prst="rect">
                  <a:avLst/>
                </a:prstGeom>
                <a:solidFill>
                  <a:srgbClr val="FF3F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41" name="Rectangle 37"/>
                <p:cNvSpPr>
                  <a:spLocks noChangeArrowheads="1"/>
                </p:cNvSpPr>
                <p:nvPr/>
              </p:nvSpPr>
              <p:spPr bwMode="auto">
                <a:xfrm>
                  <a:off x="3329" y="3476"/>
                  <a:ext cx="430" cy="32"/>
                </a:xfrm>
                <a:prstGeom prst="rect">
                  <a:avLst/>
                </a:prstGeom>
                <a:solidFill>
                  <a:srgbClr val="FF4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42" name="Rectangle 38"/>
                <p:cNvSpPr>
                  <a:spLocks noChangeArrowheads="1"/>
                </p:cNvSpPr>
                <p:nvPr/>
              </p:nvSpPr>
              <p:spPr bwMode="auto">
                <a:xfrm>
                  <a:off x="3329" y="3508"/>
                  <a:ext cx="430" cy="32"/>
                </a:xfrm>
                <a:prstGeom prst="rect">
                  <a:avLst/>
                </a:prstGeom>
                <a:solidFill>
                  <a:srgbClr val="FF4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43" name="Rectangle 39"/>
                <p:cNvSpPr>
                  <a:spLocks noChangeArrowheads="1"/>
                </p:cNvSpPr>
                <p:nvPr/>
              </p:nvSpPr>
              <p:spPr bwMode="auto">
                <a:xfrm>
                  <a:off x="3329" y="3540"/>
                  <a:ext cx="430" cy="32"/>
                </a:xfrm>
                <a:prstGeom prst="rect">
                  <a:avLst/>
                </a:prstGeom>
                <a:solidFill>
                  <a:srgbClr val="FF41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44" name="Rectangle 40"/>
                <p:cNvSpPr>
                  <a:spLocks noChangeArrowheads="1"/>
                </p:cNvSpPr>
                <p:nvPr/>
              </p:nvSpPr>
              <p:spPr bwMode="auto">
                <a:xfrm>
                  <a:off x="3329" y="3572"/>
                  <a:ext cx="430" cy="32"/>
                </a:xfrm>
                <a:prstGeom prst="rect">
                  <a:avLst/>
                </a:prstGeom>
                <a:solidFill>
                  <a:srgbClr val="FF42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45" name="Rectangle 41"/>
                <p:cNvSpPr>
                  <a:spLocks noChangeArrowheads="1"/>
                </p:cNvSpPr>
                <p:nvPr/>
              </p:nvSpPr>
              <p:spPr bwMode="auto">
                <a:xfrm>
                  <a:off x="3329" y="3604"/>
                  <a:ext cx="430" cy="36"/>
                </a:xfrm>
                <a:prstGeom prst="rect">
                  <a:avLst/>
                </a:prstGeom>
                <a:solidFill>
                  <a:srgbClr val="FF43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46" name="Rectangle 42"/>
                <p:cNvSpPr>
                  <a:spLocks noChangeArrowheads="1"/>
                </p:cNvSpPr>
                <p:nvPr/>
              </p:nvSpPr>
              <p:spPr bwMode="auto">
                <a:xfrm>
                  <a:off x="3329" y="3640"/>
                  <a:ext cx="430" cy="32"/>
                </a:xfrm>
                <a:prstGeom prst="rect">
                  <a:avLst/>
                </a:prstGeom>
                <a:solidFill>
                  <a:srgbClr val="FF44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47" name="Rectangle 43"/>
                <p:cNvSpPr>
                  <a:spLocks noChangeArrowheads="1"/>
                </p:cNvSpPr>
                <p:nvPr/>
              </p:nvSpPr>
              <p:spPr bwMode="auto">
                <a:xfrm>
                  <a:off x="3329" y="3672"/>
                  <a:ext cx="430" cy="32"/>
                </a:xfrm>
                <a:prstGeom prst="rect">
                  <a:avLst/>
                </a:prstGeom>
                <a:solidFill>
                  <a:srgbClr val="FF44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48" name="Rectangle 44"/>
                <p:cNvSpPr>
                  <a:spLocks noChangeArrowheads="1"/>
                </p:cNvSpPr>
                <p:nvPr/>
              </p:nvSpPr>
              <p:spPr bwMode="auto">
                <a:xfrm>
                  <a:off x="3329" y="3704"/>
                  <a:ext cx="430" cy="32"/>
                </a:xfrm>
                <a:prstGeom prst="rect">
                  <a:avLst/>
                </a:prstGeom>
                <a:solidFill>
                  <a:srgbClr val="FF45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49" name="Rectangle 45"/>
                <p:cNvSpPr>
                  <a:spLocks noChangeArrowheads="1"/>
                </p:cNvSpPr>
                <p:nvPr/>
              </p:nvSpPr>
              <p:spPr bwMode="auto">
                <a:xfrm>
                  <a:off x="3329" y="3736"/>
                  <a:ext cx="430" cy="32"/>
                </a:xfrm>
                <a:prstGeom prst="rect">
                  <a:avLst/>
                </a:prstGeom>
                <a:solidFill>
                  <a:srgbClr val="FF46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50" name="Rectangle 46"/>
                <p:cNvSpPr>
                  <a:spLocks noChangeArrowheads="1"/>
                </p:cNvSpPr>
                <p:nvPr/>
              </p:nvSpPr>
              <p:spPr bwMode="auto">
                <a:xfrm>
                  <a:off x="3329" y="3768"/>
                  <a:ext cx="430" cy="32"/>
                </a:xfrm>
                <a:prstGeom prst="rect">
                  <a:avLst/>
                </a:prstGeom>
                <a:solidFill>
                  <a:srgbClr val="FF47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51" name="Rectangle 47"/>
                <p:cNvSpPr>
                  <a:spLocks noChangeArrowheads="1"/>
                </p:cNvSpPr>
                <p:nvPr/>
              </p:nvSpPr>
              <p:spPr bwMode="auto">
                <a:xfrm>
                  <a:off x="3329" y="3800"/>
                  <a:ext cx="430" cy="32"/>
                </a:xfrm>
                <a:prstGeom prst="rect">
                  <a:avLst/>
                </a:prstGeom>
                <a:solidFill>
                  <a:srgbClr val="FF48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52" name="Rectangle 48"/>
                <p:cNvSpPr>
                  <a:spLocks noChangeArrowheads="1"/>
                </p:cNvSpPr>
                <p:nvPr/>
              </p:nvSpPr>
              <p:spPr bwMode="auto">
                <a:xfrm>
                  <a:off x="3329" y="3832"/>
                  <a:ext cx="430" cy="32"/>
                </a:xfrm>
                <a:prstGeom prst="rect">
                  <a:avLst/>
                </a:prstGeom>
                <a:solidFill>
                  <a:srgbClr val="FF48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53" name="Rectangle 49"/>
                <p:cNvSpPr>
                  <a:spLocks noChangeArrowheads="1"/>
                </p:cNvSpPr>
                <p:nvPr/>
              </p:nvSpPr>
              <p:spPr bwMode="auto">
                <a:xfrm>
                  <a:off x="3329" y="3864"/>
                  <a:ext cx="430" cy="36"/>
                </a:xfrm>
                <a:prstGeom prst="rect">
                  <a:avLst/>
                </a:prstGeom>
                <a:solidFill>
                  <a:srgbClr val="FF496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54" name="Rectangle 50"/>
                <p:cNvSpPr>
                  <a:spLocks noChangeArrowheads="1"/>
                </p:cNvSpPr>
                <p:nvPr/>
              </p:nvSpPr>
              <p:spPr bwMode="auto">
                <a:xfrm>
                  <a:off x="3329" y="3900"/>
                  <a:ext cx="430" cy="32"/>
                </a:xfrm>
                <a:prstGeom prst="rect">
                  <a:avLst/>
                </a:prstGeom>
                <a:solidFill>
                  <a:srgbClr val="FF4A6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55" name="Rectangle 51"/>
                <p:cNvSpPr>
                  <a:spLocks noChangeArrowheads="1"/>
                </p:cNvSpPr>
                <p:nvPr/>
              </p:nvSpPr>
              <p:spPr bwMode="auto">
                <a:xfrm>
                  <a:off x="3329" y="3932"/>
                  <a:ext cx="430" cy="32"/>
                </a:xfrm>
                <a:prstGeom prst="rect">
                  <a:avLst/>
                </a:prstGeom>
                <a:solidFill>
                  <a:srgbClr val="FF4B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56" name="Rectangle 52"/>
                <p:cNvSpPr>
                  <a:spLocks noChangeArrowheads="1"/>
                </p:cNvSpPr>
                <p:nvPr/>
              </p:nvSpPr>
              <p:spPr bwMode="auto">
                <a:xfrm>
                  <a:off x="3329" y="3964"/>
                  <a:ext cx="430" cy="32"/>
                </a:xfrm>
                <a:prstGeom prst="rect">
                  <a:avLst/>
                </a:prstGeom>
                <a:solidFill>
                  <a:srgbClr val="FF4C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57" name="Rectangle 53"/>
                <p:cNvSpPr>
                  <a:spLocks noChangeArrowheads="1"/>
                </p:cNvSpPr>
                <p:nvPr/>
              </p:nvSpPr>
              <p:spPr bwMode="auto">
                <a:xfrm>
                  <a:off x="3329" y="3996"/>
                  <a:ext cx="430" cy="32"/>
                </a:xfrm>
                <a:prstGeom prst="rect">
                  <a:avLst/>
                </a:prstGeom>
                <a:solidFill>
                  <a:srgbClr val="FF4C6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58" name="Rectangle 54"/>
                <p:cNvSpPr>
                  <a:spLocks noChangeArrowheads="1"/>
                </p:cNvSpPr>
                <p:nvPr/>
              </p:nvSpPr>
              <p:spPr bwMode="auto">
                <a:xfrm>
                  <a:off x="3329" y="4028"/>
                  <a:ext cx="430" cy="32"/>
                </a:xfrm>
                <a:prstGeom prst="rect">
                  <a:avLst/>
                </a:prstGeom>
                <a:solidFill>
                  <a:srgbClr val="FF4D6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59" name="Rectangle 55"/>
                <p:cNvSpPr>
                  <a:spLocks noChangeArrowheads="1"/>
                </p:cNvSpPr>
                <p:nvPr/>
              </p:nvSpPr>
              <p:spPr bwMode="auto">
                <a:xfrm>
                  <a:off x="3329" y="4060"/>
                  <a:ext cx="430" cy="32"/>
                </a:xfrm>
                <a:prstGeom prst="rect">
                  <a:avLst/>
                </a:prstGeom>
                <a:solidFill>
                  <a:srgbClr val="FF4E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60" name="Rectangle 56"/>
                <p:cNvSpPr>
                  <a:spLocks noChangeArrowheads="1"/>
                </p:cNvSpPr>
                <p:nvPr/>
              </p:nvSpPr>
              <p:spPr bwMode="auto">
                <a:xfrm>
                  <a:off x="3329" y="4092"/>
                  <a:ext cx="430" cy="32"/>
                </a:xfrm>
                <a:prstGeom prst="rect">
                  <a:avLst/>
                </a:prstGeom>
                <a:solidFill>
                  <a:srgbClr val="FF4F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61" name="Rectangle 57"/>
                <p:cNvSpPr>
                  <a:spLocks noChangeArrowheads="1"/>
                </p:cNvSpPr>
                <p:nvPr/>
              </p:nvSpPr>
              <p:spPr bwMode="auto">
                <a:xfrm>
                  <a:off x="3329" y="4124"/>
                  <a:ext cx="430" cy="32"/>
                </a:xfrm>
                <a:prstGeom prst="rect">
                  <a:avLst/>
                </a:prstGeom>
                <a:solidFill>
                  <a:srgbClr val="FF505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62" name="Rectangle 58"/>
                <p:cNvSpPr>
                  <a:spLocks noChangeArrowheads="1"/>
                </p:cNvSpPr>
                <p:nvPr/>
              </p:nvSpPr>
              <p:spPr bwMode="auto">
                <a:xfrm>
                  <a:off x="3329" y="4156"/>
                  <a:ext cx="430" cy="36"/>
                </a:xfrm>
                <a:prstGeom prst="rect">
                  <a:avLst/>
                </a:prstGeom>
                <a:solidFill>
                  <a:srgbClr val="FF50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63" name="Rectangle 59"/>
                <p:cNvSpPr>
                  <a:spLocks noChangeArrowheads="1"/>
                </p:cNvSpPr>
                <p:nvPr/>
              </p:nvSpPr>
              <p:spPr bwMode="auto">
                <a:xfrm>
                  <a:off x="3329" y="4192"/>
                  <a:ext cx="430" cy="32"/>
                </a:xfrm>
                <a:prstGeom prst="rect">
                  <a:avLst/>
                </a:prstGeom>
                <a:solidFill>
                  <a:srgbClr val="FF51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64" name="Rectangle 60"/>
                <p:cNvSpPr>
                  <a:spLocks noChangeArrowheads="1"/>
                </p:cNvSpPr>
                <p:nvPr/>
              </p:nvSpPr>
              <p:spPr bwMode="auto">
                <a:xfrm>
                  <a:off x="3329" y="4224"/>
                  <a:ext cx="430" cy="32"/>
                </a:xfrm>
                <a:prstGeom prst="rect">
                  <a:avLst/>
                </a:prstGeom>
                <a:solidFill>
                  <a:srgbClr val="FF52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65" name="Rectangle 61"/>
                <p:cNvSpPr>
                  <a:spLocks noChangeArrowheads="1"/>
                </p:cNvSpPr>
                <p:nvPr/>
              </p:nvSpPr>
              <p:spPr bwMode="auto">
                <a:xfrm>
                  <a:off x="3329" y="4256"/>
                  <a:ext cx="430" cy="32"/>
                </a:xfrm>
                <a:prstGeom prst="rect">
                  <a:avLst/>
                </a:prstGeom>
                <a:solidFill>
                  <a:srgbClr val="FF535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66" name="Rectangle 62"/>
                <p:cNvSpPr>
                  <a:spLocks noChangeArrowheads="1"/>
                </p:cNvSpPr>
                <p:nvPr/>
              </p:nvSpPr>
              <p:spPr bwMode="auto">
                <a:xfrm>
                  <a:off x="3329" y="4288"/>
                  <a:ext cx="430" cy="31"/>
                </a:xfrm>
                <a:prstGeom prst="rect">
                  <a:avLst/>
                </a:prstGeom>
                <a:solidFill>
                  <a:srgbClr val="FF545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67" name="Rectangle 63"/>
                <p:cNvSpPr>
                  <a:spLocks noChangeArrowheads="1"/>
                </p:cNvSpPr>
                <p:nvPr/>
              </p:nvSpPr>
              <p:spPr bwMode="auto">
                <a:xfrm>
                  <a:off x="3329" y="4319"/>
                  <a:ext cx="430" cy="32"/>
                </a:xfrm>
                <a:prstGeom prst="rect">
                  <a:avLst/>
                </a:prstGeom>
                <a:solidFill>
                  <a:srgbClr val="FF54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68" name="Rectangle 64"/>
                <p:cNvSpPr>
                  <a:spLocks noChangeArrowheads="1"/>
                </p:cNvSpPr>
                <p:nvPr/>
              </p:nvSpPr>
              <p:spPr bwMode="auto">
                <a:xfrm>
                  <a:off x="3329" y="4351"/>
                  <a:ext cx="430" cy="32"/>
                </a:xfrm>
                <a:prstGeom prst="rect">
                  <a:avLst/>
                </a:prstGeom>
                <a:solidFill>
                  <a:srgbClr val="FF55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69" name="Rectangle 65"/>
                <p:cNvSpPr>
                  <a:spLocks noChangeArrowheads="1"/>
                </p:cNvSpPr>
                <p:nvPr/>
              </p:nvSpPr>
              <p:spPr bwMode="auto">
                <a:xfrm>
                  <a:off x="3329" y="4383"/>
                  <a:ext cx="430" cy="32"/>
                </a:xfrm>
                <a:prstGeom prst="rect">
                  <a:avLst/>
                </a:prstGeom>
                <a:solidFill>
                  <a:srgbClr val="FF56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70" name="Rectangle 66"/>
                <p:cNvSpPr>
                  <a:spLocks noChangeArrowheads="1"/>
                </p:cNvSpPr>
                <p:nvPr/>
              </p:nvSpPr>
              <p:spPr bwMode="auto">
                <a:xfrm>
                  <a:off x="3329" y="4415"/>
                  <a:ext cx="430" cy="36"/>
                </a:xfrm>
                <a:prstGeom prst="rect">
                  <a:avLst/>
                </a:prstGeom>
                <a:solidFill>
                  <a:srgbClr val="FF57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71" name="Rectangle 67"/>
                <p:cNvSpPr>
                  <a:spLocks noChangeArrowheads="1"/>
                </p:cNvSpPr>
                <p:nvPr/>
              </p:nvSpPr>
              <p:spPr bwMode="auto">
                <a:xfrm>
                  <a:off x="3329" y="4451"/>
                  <a:ext cx="430" cy="32"/>
                </a:xfrm>
                <a:prstGeom prst="rect">
                  <a:avLst/>
                </a:prstGeom>
                <a:solidFill>
                  <a:srgbClr val="FF58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72" name="Rectangle 68"/>
                <p:cNvSpPr>
                  <a:spLocks noChangeArrowheads="1"/>
                </p:cNvSpPr>
                <p:nvPr/>
              </p:nvSpPr>
              <p:spPr bwMode="auto">
                <a:xfrm>
                  <a:off x="3329" y="4483"/>
                  <a:ext cx="430" cy="32"/>
                </a:xfrm>
                <a:prstGeom prst="rect">
                  <a:avLst/>
                </a:prstGeom>
                <a:solidFill>
                  <a:srgbClr val="FF58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73" name="Rectangle 69"/>
                <p:cNvSpPr>
                  <a:spLocks noChangeArrowheads="1"/>
                </p:cNvSpPr>
                <p:nvPr/>
              </p:nvSpPr>
              <p:spPr bwMode="auto">
                <a:xfrm>
                  <a:off x="3329" y="4515"/>
                  <a:ext cx="430" cy="32"/>
                </a:xfrm>
                <a:prstGeom prst="rect">
                  <a:avLst/>
                </a:prstGeom>
                <a:solidFill>
                  <a:srgbClr val="FF594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74" name="Rectangle 70"/>
                <p:cNvSpPr>
                  <a:spLocks noChangeArrowheads="1"/>
                </p:cNvSpPr>
                <p:nvPr/>
              </p:nvSpPr>
              <p:spPr bwMode="auto">
                <a:xfrm>
                  <a:off x="3329" y="4547"/>
                  <a:ext cx="430" cy="32"/>
                </a:xfrm>
                <a:prstGeom prst="rect">
                  <a:avLst/>
                </a:prstGeom>
                <a:solidFill>
                  <a:srgbClr val="FF5A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75" name="Rectangle 71"/>
                <p:cNvSpPr>
                  <a:spLocks noChangeArrowheads="1"/>
                </p:cNvSpPr>
                <p:nvPr/>
              </p:nvSpPr>
              <p:spPr bwMode="auto">
                <a:xfrm>
                  <a:off x="3329" y="4579"/>
                  <a:ext cx="430" cy="32"/>
                </a:xfrm>
                <a:prstGeom prst="rect">
                  <a:avLst/>
                </a:prstGeom>
                <a:solidFill>
                  <a:srgbClr val="FF5B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76" name="Rectangle 72"/>
                <p:cNvSpPr>
                  <a:spLocks noChangeArrowheads="1"/>
                </p:cNvSpPr>
                <p:nvPr/>
              </p:nvSpPr>
              <p:spPr bwMode="auto">
                <a:xfrm>
                  <a:off x="3329" y="4611"/>
                  <a:ext cx="430" cy="32"/>
                </a:xfrm>
                <a:prstGeom prst="rect">
                  <a:avLst/>
                </a:prstGeom>
                <a:solidFill>
                  <a:srgbClr val="FF5C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77" name="Rectangle 73"/>
                <p:cNvSpPr>
                  <a:spLocks noChangeArrowheads="1"/>
                </p:cNvSpPr>
                <p:nvPr/>
              </p:nvSpPr>
              <p:spPr bwMode="auto">
                <a:xfrm>
                  <a:off x="3329" y="4643"/>
                  <a:ext cx="430" cy="32"/>
                </a:xfrm>
                <a:prstGeom prst="rect">
                  <a:avLst/>
                </a:prstGeom>
                <a:solidFill>
                  <a:srgbClr val="FF5C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78" name="Rectangle 74"/>
                <p:cNvSpPr>
                  <a:spLocks noChangeArrowheads="1"/>
                </p:cNvSpPr>
                <p:nvPr/>
              </p:nvSpPr>
              <p:spPr bwMode="auto">
                <a:xfrm>
                  <a:off x="3329" y="4675"/>
                  <a:ext cx="430" cy="36"/>
                </a:xfrm>
                <a:prstGeom prst="rect">
                  <a:avLst/>
                </a:prstGeom>
                <a:solidFill>
                  <a:srgbClr val="FF5D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79" name="Rectangle 75"/>
                <p:cNvSpPr>
                  <a:spLocks noChangeArrowheads="1"/>
                </p:cNvSpPr>
                <p:nvPr/>
              </p:nvSpPr>
              <p:spPr bwMode="auto">
                <a:xfrm>
                  <a:off x="3329" y="4711"/>
                  <a:ext cx="430" cy="32"/>
                </a:xfrm>
                <a:prstGeom prst="rect">
                  <a:avLst/>
                </a:prstGeom>
                <a:solidFill>
                  <a:srgbClr val="FF5E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80" name="Rectangle 76"/>
                <p:cNvSpPr>
                  <a:spLocks noChangeArrowheads="1"/>
                </p:cNvSpPr>
                <p:nvPr/>
              </p:nvSpPr>
              <p:spPr bwMode="auto">
                <a:xfrm>
                  <a:off x="3329" y="4743"/>
                  <a:ext cx="430" cy="32"/>
                </a:xfrm>
                <a:prstGeom prst="rect">
                  <a:avLst/>
                </a:prstGeom>
                <a:solidFill>
                  <a:srgbClr val="FF5F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81" name="Rectangle 77"/>
                <p:cNvSpPr>
                  <a:spLocks noChangeArrowheads="1"/>
                </p:cNvSpPr>
                <p:nvPr/>
              </p:nvSpPr>
              <p:spPr bwMode="auto">
                <a:xfrm>
                  <a:off x="3329" y="4775"/>
                  <a:ext cx="430" cy="32"/>
                </a:xfrm>
                <a:prstGeom prst="rect">
                  <a:avLst/>
                </a:prstGeom>
                <a:solidFill>
                  <a:srgbClr val="FF60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82" name="Rectangle 78"/>
                <p:cNvSpPr>
                  <a:spLocks noChangeArrowheads="1"/>
                </p:cNvSpPr>
                <p:nvPr/>
              </p:nvSpPr>
              <p:spPr bwMode="auto">
                <a:xfrm>
                  <a:off x="3329" y="4807"/>
                  <a:ext cx="430" cy="32"/>
                </a:xfrm>
                <a:prstGeom prst="rect">
                  <a:avLst/>
                </a:prstGeom>
                <a:solidFill>
                  <a:srgbClr val="FF603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83" name="Rectangle 79"/>
                <p:cNvSpPr>
                  <a:spLocks noChangeArrowheads="1"/>
                </p:cNvSpPr>
                <p:nvPr/>
              </p:nvSpPr>
              <p:spPr bwMode="auto">
                <a:xfrm>
                  <a:off x="3329" y="4839"/>
                  <a:ext cx="430" cy="32"/>
                </a:xfrm>
                <a:prstGeom prst="rect">
                  <a:avLst/>
                </a:prstGeom>
                <a:solidFill>
                  <a:srgbClr val="FF61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84" name="Rectangle 80"/>
                <p:cNvSpPr>
                  <a:spLocks noChangeArrowheads="1"/>
                </p:cNvSpPr>
                <p:nvPr/>
              </p:nvSpPr>
              <p:spPr bwMode="auto">
                <a:xfrm>
                  <a:off x="3329" y="4871"/>
                  <a:ext cx="430" cy="32"/>
                </a:xfrm>
                <a:prstGeom prst="rect">
                  <a:avLst/>
                </a:prstGeom>
                <a:solidFill>
                  <a:srgbClr val="FF62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85" name="Rectangle 81"/>
                <p:cNvSpPr>
                  <a:spLocks noChangeArrowheads="1"/>
                </p:cNvSpPr>
                <p:nvPr/>
              </p:nvSpPr>
              <p:spPr bwMode="auto">
                <a:xfrm>
                  <a:off x="3329" y="4903"/>
                  <a:ext cx="430" cy="32"/>
                </a:xfrm>
                <a:prstGeom prst="rect">
                  <a:avLst/>
                </a:prstGeom>
                <a:solidFill>
                  <a:srgbClr val="FF63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86" name="Rectangle 82"/>
                <p:cNvSpPr>
                  <a:spLocks noChangeArrowheads="1"/>
                </p:cNvSpPr>
                <p:nvPr/>
              </p:nvSpPr>
              <p:spPr bwMode="auto">
                <a:xfrm>
                  <a:off x="3329" y="4935"/>
                  <a:ext cx="430" cy="36"/>
                </a:xfrm>
                <a:prstGeom prst="rect">
                  <a:avLst/>
                </a:prstGeom>
                <a:solidFill>
                  <a:srgbClr val="FF643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87" name="Rectangle 83"/>
                <p:cNvSpPr>
                  <a:spLocks noChangeArrowheads="1"/>
                </p:cNvSpPr>
                <p:nvPr/>
              </p:nvSpPr>
              <p:spPr bwMode="auto">
                <a:xfrm>
                  <a:off x="3329" y="4971"/>
                  <a:ext cx="430" cy="32"/>
                </a:xfrm>
                <a:prstGeom prst="rect">
                  <a:avLst/>
                </a:prstGeom>
                <a:solidFill>
                  <a:srgbClr val="FF64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88" name="Rectangle 84"/>
                <p:cNvSpPr>
                  <a:spLocks noChangeArrowheads="1"/>
                </p:cNvSpPr>
                <p:nvPr/>
              </p:nvSpPr>
              <p:spPr bwMode="auto">
                <a:xfrm>
                  <a:off x="3329" y="5003"/>
                  <a:ext cx="430" cy="32"/>
                </a:xfrm>
                <a:prstGeom prst="rect">
                  <a:avLst/>
                </a:prstGeom>
                <a:solidFill>
                  <a:srgbClr val="FF65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89" name="Rectangle 85"/>
                <p:cNvSpPr>
                  <a:spLocks noChangeArrowheads="1"/>
                </p:cNvSpPr>
                <p:nvPr/>
              </p:nvSpPr>
              <p:spPr bwMode="auto">
                <a:xfrm>
                  <a:off x="3329" y="5035"/>
                  <a:ext cx="430" cy="20"/>
                </a:xfrm>
                <a:prstGeom prst="rect">
                  <a:avLst/>
                </a:prstGeom>
                <a:solidFill>
                  <a:srgbClr val="FF66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90" name="Rectangle 86"/>
                <p:cNvSpPr>
                  <a:spLocks noChangeArrowheads="1"/>
                </p:cNvSpPr>
                <p:nvPr/>
              </p:nvSpPr>
              <p:spPr bwMode="auto">
                <a:xfrm>
                  <a:off x="3329" y="5055"/>
                  <a:ext cx="430" cy="24"/>
                </a:xfrm>
                <a:prstGeom prst="rect">
                  <a:avLst/>
                </a:prstGeom>
                <a:solidFill>
                  <a:srgbClr val="FF68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91" name="Rectangle 87"/>
                <p:cNvSpPr>
                  <a:spLocks noChangeArrowheads="1"/>
                </p:cNvSpPr>
                <p:nvPr/>
              </p:nvSpPr>
              <p:spPr bwMode="auto">
                <a:xfrm>
                  <a:off x="3329" y="5079"/>
                  <a:ext cx="430" cy="20"/>
                </a:xfrm>
                <a:prstGeom prst="rect">
                  <a:avLst/>
                </a:prstGeom>
                <a:solidFill>
                  <a:srgbClr val="FF6A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92" name="Rectangle 88"/>
                <p:cNvSpPr>
                  <a:spLocks noChangeArrowheads="1"/>
                </p:cNvSpPr>
                <p:nvPr/>
              </p:nvSpPr>
              <p:spPr bwMode="auto">
                <a:xfrm>
                  <a:off x="3329" y="5099"/>
                  <a:ext cx="430" cy="20"/>
                </a:xfrm>
                <a:prstGeom prst="rect">
                  <a:avLst/>
                </a:prstGeom>
                <a:solidFill>
                  <a:srgbClr val="FF6B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93" name="Rectangle 89"/>
                <p:cNvSpPr>
                  <a:spLocks noChangeArrowheads="1"/>
                </p:cNvSpPr>
                <p:nvPr/>
              </p:nvSpPr>
              <p:spPr bwMode="auto">
                <a:xfrm>
                  <a:off x="3329" y="5119"/>
                  <a:ext cx="430" cy="24"/>
                </a:xfrm>
                <a:prstGeom prst="rect">
                  <a:avLst/>
                </a:prstGeom>
                <a:solidFill>
                  <a:srgbClr val="FF6D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94" name="Rectangle 90"/>
                <p:cNvSpPr>
                  <a:spLocks noChangeArrowheads="1"/>
                </p:cNvSpPr>
                <p:nvPr/>
              </p:nvSpPr>
              <p:spPr bwMode="auto">
                <a:xfrm>
                  <a:off x="3329" y="5143"/>
                  <a:ext cx="430" cy="20"/>
                </a:xfrm>
                <a:prstGeom prst="rect">
                  <a:avLst/>
                </a:prstGeom>
                <a:solidFill>
                  <a:srgbClr val="FF6E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95" name="Rectangle 91"/>
                <p:cNvSpPr>
                  <a:spLocks noChangeArrowheads="1"/>
                </p:cNvSpPr>
                <p:nvPr/>
              </p:nvSpPr>
              <p:spPr bwMode="auto">
                <a:xfrm>
                  <a:off x="3329" y="5163"/>
                  <a:ext cx="430" cy="24"/>
                </a:xfrm>
                <a:prstGeom prst="rect">
                  <a:avLst/>
                </a:prstGeom>
                <a:solidFill>
                  <a:srgbClr val="FF70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96" name="Rectangle 92"/>
                <p:cNvSpPr>
                  <a:spLocks noChangeArrowheads="1"/>
                </p:cNvSpPr>
                <p:nvPr/>
              </p:nvSpPr>
              <p:spPr bwMode="auto">
                <a:xfrm>
                  <a:off x="3329" y="5187"/>
                  <a:ext cx="430" cy="20"/>
                </a:xfrm>
                <a:prstGeom prst="rect">
                  <a:avLst/>
                </a:prstGeom>
                <a:solidFill>
                  <a:srgbClr val="FF71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97" name="Rectangle 93"/>
                <p:cNvSpPr>
                  <a:spLocks noChangeArrowheads="1"/>
                </p:cNvSpPr>
                <p:nvPr/>
              </p:nvSpPr>
              <p:spPr bwMode="auto">
                <a:xfrm>
                  <a:off x="3329" y="5207"/>
                  <a:ext cx="430" cy="20"/>
                </a:xfrm>
                <a:prstGeom prst="rect">
                  <a:avLst/>
                </a:prstGeom>
                <a:solidFill>
                  <a:srgbClr val="FF73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98" name="Rectangle 94"/>
                <p:cNvSpPr>
                  <a:spLocks noChangeArrowheads="1"/>
                </p:cNvSpPr>
                <p:nvPr/>
              </p:nvSpPr>
              <p:spPr bwMode="auto">
                <a:xfrm>
                  <a:off x="3329" y="5227"/>
                  <a:ext cx="430" cy="24"/>
                </a:xfrm>
                <a:prstGeom prst="rect">
                  <a:avLst/>
                </a:prstGeom>
                <a:solidFill>
                  <a:srgbClr val="FF75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99" name="Rectangle 95"/>
                <p:cNvSpPr>
                  <a:spLocks noChangeArrowheads="1"/>
                </p:cNvSpPr>
                <p:nvPr/>
              </p:nvSpPr>
              <p:spPr bwMode="auto">
                <a:xfrm>
                  <a:off x="3329" y="5251"/>
                  <a:ext cx="430" cy="20"/>
                </a:xfrm>
                <a:prstGeom prst="rect">
                  <a:avLst/>
                </a:prstGeom>
                <a:solidFill>
                  <a:srgbClr val="FF7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00" name="Rectangle 96"/>
                <p:cNvSpPr>
                  <a:spLocks noChangeArrowheads="1"/>
                </p:cNvSpPr>
                <p:nvPr/>
              </p:nvSpPr>
              <p:spPr bwMode="auto">
                <a:xfrm>
                  <a:off x="3329" y="5271"/>
                  <a:ext cx="430" cy="24"/>
                </a:xfrm>
                <a:prstGeom prst="rect">
                  <a:avLst/>
                </a:prstGeom>
                <a:solidFill>
                  <a:srgbClr val="FF78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01" name="Rectangle 97"/>
                <p:cNvSpPr>
                  <a:spLocks noChangeArrowheads="1"/>
                </p:cNvSpPr>
                <p:nvPr/>
              </p:nvSpPr>
              <p:spPr bwMode="auto">
                <a:xfrm>
                  <a:off x="3329" y="5295"/>
                  <a:ext cx="430" cy="20"/>
                </a:xfrm>
                <a:prstGeom prst="rect">
                  <a:avLst/>
                </a:prstGeom>
                <a:solidFill>
                  <a:srgbClr val="FF79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02" name="Rectangle 98"/>
                <p:cNvSpPr>
                  <a:spLocks noChangeArrowheads="1"/>
                </p:cNvSpPr>
                <p:nvPr/>
              </p:nvSpPr>
              <p:spPr bwMode="auto">
                <a:xfrm>
                  <a:off x="3329" y="5315"/>
                  <a:ext cx="430" cy="24"/>
                </a:xfrm>
                <a:prstGeom prst="rect">
                  <a:avLst/>
                </a:prstGeom>
                <a:solidFill>
                  <a:srgbClr val="FF7B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03" name="Rectangle 99"/>
                <p:cNvSpPr>
                  <a:spLocks noChangeArrowheads="1"/>
                </p:cNvSpPr>
                <p:nvPr/>
              </p:nvSpPr>
              <p:spPr bwMode="auto">
                <a:xfrm>
                  <a:off x="3329" y="5339"/>
                  <a:ext cx="430" cy="20"/>
                </a:xfrm>
                <a:prstGeom prst="rect">
                  <a:avLst/>
                </a:prstGeom>
                <a:solidFill>
                  <a:srgbClr val="FF7D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04" name="Rectangle 100"/>
                <p:cNvSpPr>
                  <a:spLocks noChangeArrowheads="1"/>
                </p:cNvSpPr>
                <p:nvPr/>
              </p:nvSpPr>
              <p:spPr bwMode="auto">
                <a:xfrm>
                  <a:off x="3329" y="5359"/>
                  <a:ext cx="430" cy="20"/>
                </a:xfrm>
                <a:prstGeom prst="rect">
                  <a:avLst/>
                </a:prstGeom>
                <a:solidFill>
                  <a:srgbClr val="FF7E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05" name="Rectangle 101"/>
                <p:cNvSpPr>
                  <a:spLocks noChangeArrowheads="1"/>
                </p:cNvSpPr>
                <p:nvPr/>
              </p:nvSpPr>
              <p:spPr bwMode="auto">
                <a:xfrm>
                  <a:off x="3329" y="5379"/>
                  <a:ext cx="430" cy="24"/>
                </a:xfrm>
                <a:prstGeom prst="rect">
                  <a:avLst/>
                </a:prstGeom>
                <a:solidFill>
                  <a:srgbClr val="FF80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06" name="Rectangle 102"/>
                <p:cNvSpPr>
                  <a:spLocks noChangeArrowheads="1"/>
                </p:cNvSpPr>
                <p:nvPr/>
              </p:nvSpPr>
              <p:spPr bwMode="auto">
                <a:xfrm>
                  <a:off x="3329" y="5403"/>
                  <a:ext cx="430" cy="20"/>
                </a:xfrm>
                <a:prstGeom prst="rect">
                  <a:avLst/>
                </a:prstGeom>
                <a:solidFill>
                  <a:srgbClr val="FF81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07" name="Rectangle 103"/>
                <p:cNvSpPr>
                  <a:spLocks noChangeArrowheads="1"/>
                </p:cNvSpPr>
                <p:nvPr/>
              </p:nvSpPr>
              <p:spPr bwMode="auto">
                <a:xfrm>
                  <a:off x="3329" y="5423"/>
                  <a:ext cx="430" cy="24"/>
                </a:xfrm>
                <a:prstGeom prst="rect">
                  <a:avLst/>
                </a:prstGeom>
                <a:solidFill>
                  <a:srgbClr val="FF83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08" name="Rectangle 104"/>
                <p:cNvSpPr>
                  <a:spLocks noChangeArrowheads="1"/>
                </p:cNvSpPr>
                <p:nvPr/>
              </p:nvSpPr>
              <p:spPr bwMode="auto">
                <a:xfrm>
                  <a:off x="3329" y="5447"/>
                  <a:ext cx="430" cy="20"/>
                </a:xfrm>
                <a:prstGeom prst="rect">
                  <a:avLst/>
                </a:prstGeom>
                <a:solidFill>
                  <a:srgbClr val="FF85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09" name="Rectangle 105"/>
                <p:cNvSpPr>
                  <a:spLocks noChangeArrowheads="1"/>
                </p:cNvSpPr>
                <p:nvPr/>
              </p:nvSpPr>
              <p:spPr bwMode="auto">
                <a:xfrm>
                  <a:off x="3329" y="5467"/>
                  <a:ext cx="430" cy="20"/>
                </a:xfrm>
                <a:prstGeom prst="rect">
                  <a:avLst/>
                </a:prstGeom>
                <a:solidFill>
                  <a:srgbClr val="FF86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10" name="Rectangle 106"/>
                <p:cNvSpPr>
                  <a:spLocks noChangeArrowheads="1"/>
                </p:cNvSpPr>
                <p:nvPr/>
              </p:nvSpPr>
              <p:spPr bwMode="auto">
                <a:xfrm>
                  <a:off x="3329" y="5487"/>
                  <a:ext cx="430" cy="24"/>
                </a:xfrm>
                <a:prstGeom prst="rect">
                  <a:avLst/>
                </a:prstGeom>
                <a:solidFill>
                  <a:srgbClr val="FF88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11" name="Rectangle 107"/>
                <p:cNvSpPr>
                  <a:spLocks noChangeArrowheads="1"/>
                </p:cNvSpPr>
                <p:nvPr/>
              </p:nvSpPr>
              <p:spPr bwMode="auto">
                <a:xfrm>
                  <a:off x="3329" y="5511"/>
                  <a:ext cx="430" cy="20"/>
                </a:xfrm>
                <a:prstGeom prst="rect">
                  <a:avLst/>
                </a:prstGeom>
                <a:solidFill>
                  <a:srgbClr val="FF89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12" name="Rectangle 108"/>
                <p:cNvSpPr>
                  <a:spLocks noChangeArrowheads="1"/>
                </p:cNvSpPr>
                <p:nvPr/>
              </p:nvSpPr>
              <p:spPr bwMode="auto">
                <a:xfrm>
                  <a:off x="3329" y="5531"/>
                  <a:ext cx="430" cy="24"/>
                </a:xfrm>
                <a:prstGeom prst="rect">
                  <a:avLst/>
                </a:prstGeom>
                <a:solidFill>
                  <a:srgbClr val="FF8B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13" name="Rectangle 109"/>
                <p:cNvSpPr>
                  <a:spLocks noChangeArrowheads="1"/>
                </p:cNvSpPr>
                <p:nvPr/>
              </p:nvSpPr>
              <p:spPr bwMode="auto">
                <a:xfrm>
                  <a:off x="3329" y="5555"/>
                  <a:ext cx="430" cy="20"/>
                </a:xfrm>
                <a:prstGeom prst="rect">
                  <a:avLst/>
                </a:prstGeom>
                <a:solidFill>
                  <a:srgbClr val="FF8D2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14" name="Rectangle 110"/>
                <p:cNvSpPr>
                  <a:spLocks noChangeArrowheads="1"/>
                </p:cNvSpPr>
                <p:nvPr/>
              </p:nvSpPr>
              <p:spPr bwMode="auto">
                <a:xfrm>
                  <a:off x="3329" y="5575"/>
                  <a:ext cx="430" cy="24"/>
                </a:xfrm>
                <a:prstGeom prst="rect">
                  <a:avLst/>
                </a:prstGeom>
                <a:solidFill>
                  <a:srgbClr val="FF8E2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15" name="Rectangle 111"/>
                <p:cNvSpPr>
                  <a:spLocks noChangeArrowheads="1"/>
                </p:cNvSpPr>
                <p:nvPr/>
              </p:nvSpPr>
              <p:spPr bwMode="auto">
                <a:xfrm>
                  <a:off x="3329" y="5599"/>
                  <a:ext cx="430" cy="20"/>
                </a:xfrm>
                <a:prstGeom prst="rect">
                  <a:avLst/>
                </a:prstGeom>
                <a:solidFill>
                  <a:srgbClr val="FF90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16" name="Rectangle 112"/>
                <p:cNvSpPr>
                  <a:spLocks noChangeArrowheads="1"/>
                </p:cNvSpPr>
                <p:nvPr/>
              </p:nvSpPr>
              <p:spPr bwMode="auto">
                <a:xfrm>
                  <a:off x="3329" y="5619"/>
                  <a:ext cx="430" cy="20"/>
                </a:xfrm>
                <a:prstGeom prst="rect">
                  <a:avLst/>
                </a:prstGeom>
                <a:solidFill>
                  <a:srgbClr val="FF91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17" name="Rectangle 113"/>
                <p:cNvSpPr>
                  <a:spLocks noChangeArrowheads="1"/>
                </p:cNvSpPr>
                <p:nvPr/>
              </p:nvSpPr>
              <p:spPr bwMode="auto">
                <a:xfrm>
                  <a:off x="3329" y="5639"/>
                  <a:ext cx="430" cy="24"/>
                </a:xfrm>
                <a:prstGeom prst="rect">
                  <a:avLst/>
                </a:prstGeom>
                <a:solidFill>
                  <a:srgbClr val="FF93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18" name="Rectangle 114"/>
                <p:cNvSpPr>
                  <a:spLocks noChangeArrowheads="1"/>
                </p:cNvSpPr>
                <p:nvPr/>
              </p:nvSpPr>
              <p:spPr bwMode="auto">
                <a:xfrm>
                  <a:off x="3329" y="5663"/>
                  <a:ext cx="430" cy="20"/>
                </a:xfrm>
                <a:prstGeom prst="rect">
                  <a:avLst/>
                </a:prstGeom>
                <a:solidFill>
                  <a:srgbClr val="FF95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19" name="Rectangle 115"/>
                <p:cNvSpPr>
                  <a:spLocks noChangeArrowheads="1"/>
                </p:cNvSpPr>
                <p:nvPr/>
              </p:nvSpPr>
              <p:spPr bwMode="auto">
                <a:xfrm>
                  <a:off x="3329" y="5683"/>
                  <a:ext cx="430" cy="24"/>
                </a:xfrm>
                <a:prstGeom prst="rect">
                  <a:avLst/>
                </a:prstGeom>
                <a:solidFill>
                  <a:srgbClr val="FF96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20" name="Rectangle 116"/>
                <p:cNvSpPr>
                  <a:spLocks noChangeArrowheads="1"/>
                </p:cNvSpPr>
                <p:nvPr/>
              </p:nvSpPr>
              <p:spPr bwMode="auto">
                <a:xfrm>
                  <a:off x="3329" y="5707"/>
                  <a:ext cx="430" cy="20"/>
                </a:xfrm>
                <a:prstGeom prst="rect">
                  <a:avLst/>
                </a:prstGeom>
                <a:solidFill>
                  <a:srgbClr val="FF98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21" name="Rectangle 117"/>
                <p:cNvSpPr>
                  <a:spLocks noChangeArrowheads="1"/>
                </p:cNvSpPr>
                <p:nvPr/>
              </p:nvSpPr>
              <p:spPr bwMode="auto">
                <a:xfrm>
                  <a:off x="3329" y="5727"/>
                  <a:ext cx="430" cy="20"/>
                </a:xfrm>
                <a:prstGeom prst="rect">
                  <a:avLst/>
                </a:prstGeom>
                <a:solidFill>
                  <a:srgbClr val="FF99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22" name="Rectangle 118"/>
                <p:cNvSpPr>
                  <a:spLocks noChangeArrowheads="1"/>
                </p:cNvSpPr>
                <p:nvPr/>
              </p:nvSpPr>
              <p:spPr bwMode="auto">
                <a:xfrm>
                  <a:off x="3329" y="5747"/>
                  <a:ext cx="430" cy="24"/>
                </a:xfrm>
                <a:prstGeom prst="rect">
                  <a:avLst/>
                </a:prstGeom>
                <a:solidFill>
                  <a:srgbClr val="FF9B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23" name="Rectangle 119"/>
                <p:cNvSpPr>
                  <a:spLocks noChangeArrowheads="1"/>
                </p:cNvSpPr>
                <p:nvPr/>
              </p:nvSpPr>
              <p:spPr bwMode="auto">
                <a:xfrm>
                  <a:off x="3329" y="5771"/>
                  <a:ext cx="430" cy="20"/>
                </a:xfrm>
                <a:prstGeom prst="rect">
                  <a:avLst/>
                </a:prstGeom>
                <a:solidFill>
                  <a:srgbClr val="FF9C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24" name="Rectangle 120"/>
                <p:cNvSpPr>
                  <a:spLocks noChangeArrowheads="1"/>
                </p:cNvSpPr>
                <p:nvPr/>
              </p:nvSpPr>
              <p:spPr bwMode="auto">
                <a:xfrm>
                  <a:off x="3329" y="5791"/>
                  <a:ext cx="430" cy="24"/>
                </a:xfrm>
                <a:prstGeom prst="rect">
                  <a:avLst/>
                </a:prstGeom>
                <a:solidFill>
                  <a:srgbClr val="FF9E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25" name="Rectangle 121"/>
                <p:cNvSpPr>
                  <a:spLocks noChangeArrowheads="1"/>
                </p:cNvSpPr>
                <p:nvPr/>
              </p:nvSpPr>
              <p:spPr bwMode="auto">
                <a:xfrm>
                  <a:off x="3329" y="5815"/>
                  <a:ext cx="430" cy="20"/>
                </a:xfrm>
                <a:prstGeom prst="rect">
                  <a:avLst/>
                </a:prstGeom>
                <a:solidFill>
                  <a:srgbClr val="FFA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26" name="Rectangle 122"/>
                <p:cNvSpPr>
                  <a:spLocks noChangeArrowheads="1"/>
                </p:cNvSpPr>
                <p:nvPr/>
              </p:nvSpPr>
              <p:spPr bwMode="auto">
                <a:xfrm>
                  <a:off x="3329" y="5835"/>
                  <a:ext cx="430" cy="20"/>
                </a:xfrm>
                <a:prstGeom prst="rect">
                  <a:avLst/>
                </a:prstGeom>
                <a:solidFill>
                  <a:srgbClr val="FFA1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27" name="Rectangle 123"/>
                <p:cNvSpPr>
                  <a:spLocks noChangeArrowheads="1"/>
                </p:cNvSpPr>
                <p:nvPr/>
              </p:nvSpPr>
              <p:spPr bwMode="auto">
                <a:xfrm>
                  <a:off x="3329" y="5855"/>
                  <a:ext cx="430" cy="24"/>
                </a:xfrm>
                <a:prstGeom prst="rect">
                  <a:avLst/>
                </a:prstGeom>
                <a:solidFill>
                  <a:srgbClr val="FFA3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28" name="Rectangle 124"/>
                <p:cNvSpPr>
                  <a:spLocks noChangeArrowheads="1"/>
                </p:cNvSpPr>
                <p:nvPr/>
              </p:nvSpPr>
              <p:spPr bwMode="auto">
                <a:xfrm>
                  <a:off x="3329" y="5879"/>
                  <a:ext cx="430" cy="20"/>
                </a:xfrm>
                <a:prstGeom prst="rect">
                  <a:avLst/>
                </a:prstGeom>
                <a:solidFill>
                  <a:srgbClr val="FFA4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29" name="Rectangle 125"/>
                <p:cNvSpPr>
                  <a:spLocks noChangeArrowheads="1"/>
                </p:cNvSpPr>
                <p:nvPr/>
              </p:nvSpPr>
              <p:spPr bwMode="auto">
                <a:xfrm>
                  <a:off x="3329" y="5899"/>
                  <a:ext cx="430" cy="24"/>
                </a:xfrm>
                <a:prstGeom prst="rect">
                  <a:avLst/>
                </a:prstGeom>
                <a:solidFill>
                  <a:srgbClr val="FFA6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30" name="Rectangle 126"/>
                <p:cNvSpPr>
                  <a:spLocks noChangeArrowheads="1"/>
                </p:cNvSpPr>
                <p:nvPr/>
              </p:nvSpPr>
              <p:spPr bwMode="auto">
                <a:xfrm>
                  <a:off x="3329" y="5923"/>
                  <a:ext cx="430" cy="20"/>
                </a:xfrm>
                <a:prstGeom prst="rect">
                  <a:avLst/>
                </a:prstGeom>
                <a:solidFill>
                  <a:srgbClr val="FFA81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31" name="Rectangle 127"/>
                <p:cNvSpPr>
                  <a:spLocks noChangeArrowheads="1"/>
                </p:cNvSpPr>
                <p:nvPr/>
              </p:nvSpPr>
              <p:spPr bwMode="auto">
                <a:xfrm>
                  <a:off x="3329" y="5943"/>
                  <a:ext cx="430" cy="24"/>
                </a:xfrm>
                <a:prstGeom prst="rect">
                  <a:avLst/>
                </a:prstGeom>
                <a:solidFill>
                  <a:srgbClr val="FFA91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32" name="Rectangle 128"/>
                <p:cNvSpPr>
                  <a:spLocks noChangeArrowheads="1"/>
                </p:cNvSpPr>
                <p:nvPr/>
              </p:nvSpPr>
              <p:spPr bwMode="auto">
                <a:xfrm>
                  <a:off x="3329" y="5967"/>
                  <a:ext cx="430" cy="20"/>
                </a:xfrm>
                <a:prstGeom prst="rect">
                  <a:avLst/>
                </a:prstGeom>
                <a:solidFill>
                  <a:srgbClr val="FFAB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33" name="Rectangle 129"/>
                <p:cNvSpPr>
                  <a:spLocks noChangeArrowheads="1"/>
                </p:cNvSpPr>
                <p:nvPr/>
              </p:nvSpPr>
              <p:spPr bwMode="auto">
                <a:xfrm>
                  <a:off x="3329" y="5987"/>
                  <a:ext cx="430" cy="20"/>
                </a:xfrm>
                <a:prstGeom prst="rect">
                  <a:avLst/>
                </a:prstGeom>
                <a:solidFill>
                  <a:srgbClr val="FFAC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34" name="Rectangle 130"/>
                <p:cNvSpPr>
                  <a:spLocks noChangeArrowheads="1"/>
                </p:cNvSpPr>
                <p:nvPr/>
              </p:nvSpPr>
              <p:spPr bwMode="auto">
                <a:xfrm>
                  <a:off x="3329" y="6007"/>
                  <a:ext cx="430" cy="24"/>
                </a:xfrm>
                <a:prstGeom prst="rect">
                  <a:avLst/>
                </a:prstGeom>
                <a:solidFill>
                  <a:srgbClr val="FFAE1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35" name="Rectangle 131"/>
                <p:cNvSpPr>
                  <a:spLocks noChangeArrowheads="1"/>
                </p:cNvSpPr>
                <p:nvPr/>
              </p:nvSpPr>
              <p:spPr bwMode="auto">
                <a:xfrm>
                  <a:off x="3329" y="6031"/>
                  <a:ext cx="430" cy="20"/>
                </a:xfrm>
                <a:prstGeom prst="rect">
                  <a:avLst/>
                </a:prstGeom>
                <a:solidFill>
                  <a:srgbClr val="FFB01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36" name="Rectangle 132"/>
                <p:cNvSpPr>
                  <a:spLocks noChangeArrowheads="1"/>
                </p:cNvSpPr>
                <p:nvPr/>
              </p:nvSpPr>
              <p:spPr bwMode="auto">
                <a:xfrm>
                  <a:off x="3329" y="6051"/>
                  <a:ext cx="430" cy="24"/>
                </a:xfrm>
                <a:prstGeom prst="rect">
                  <a:avLst/>
                </a:prstGeom>
                <a:solidFill>
                  <a:srgbClr val="FFB1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37" name="Rectangle 133"/>
                <p:cNvSpPr>
                  <a:spLocks noChangeArrowheads="1"/>
                </p:cNvSpPr>
                <p:nvPr/>
              </p:nvSpPr>
              <p:spPr bwMode="auto">
                <a:xfrm>
                  <a:off x="3329" y="6075"/>
                  <a:ext cx="430" cy="20"/>
                </a:xfrm>
                <a:prstGeom prst="rect">
                  <a:avLst/>
                </a:prstGeom>
                <a:solidFill>
                  <a:srgbClr val="FFB3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38" name="Rectangle 134"/>
                <p:cNvSpPr>
                  <a:spLocks noChangeArrowheads="1"/>
                </p:cNvSpPr>
                <p:nvPr/>
              </p:nvSpPr>
              <p:spPr bwMode="auto">
                <a:xfrm>
                  <a:off x="3329" y="6095"/>
                  <a:ext cx="430" cy="20"/>
                </a:xfrm>
                <a:prstGeom prst="rect">
                  <a:avLst/>
                </a:prstGeom>
                <a:solidFill>
                  <a:srgbClr val="FFB4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39" name="Rectangle 135"/>
                <p:cNvSpPr>
                  <a:spLocks noChangeArrowheads="1"/>
                </p:cNvSpPr>
                <p:nvPr/>
              </p:nvSpPr>
              <p:spPr bwMode="auto">
                <a:xfrm>
                  <a:off x="3329" y="6115"/>
                  <a:ext cx="430" cy="24"/>
                </a:xfrm>
                <a:prstGeom prst="rect">
                  <a:avLst/>
                </a:prstGeom>
                <a:solidFill>
                  <a:srgbClr val="FFB6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40" name="Rectangle 136"/>
                <p:cNvSpPr>
                  <a:spLocks noChangeArrowheads="1"/>
                </p:cNvSpPr>
                <p:nvPr/>
              </p:nvSpPr>
              <p:spPr bwMode="auto">
                <a:xfrm>
                  <a:off x="3329" y="6139"/>
                  <a:ext cx="430" cy="20"/>
                </a:xfrm>
                <a:prstGeom prst="rect">
                  <a:avLst/>
                </a:prstGeom>
                <a:solidFill>
                  <a:srgbClr val="FFB81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41" name="Rectangle 137"/>
                <p:cNvSpPr>
                  <a:spLocks noChangeArrowheads="1"/>
                </p:cNvSpPr>
                <p:nvPr/>
              </p:nvSpPr>
              <p:spPr bwMode="auto">
                <a:xfrm>
                  <a:off x="3329" y="6159"/>
                  <a:ext cx="430" cy="24"/>
                </a:xfrm>
                <a:prstGeom prst="rect">
                  <a:avLst/>
                </a:prstGeom>
                <a:solidFill>
                  <a:srgbClr val="FFB91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42" name="Rectangle 138"/>
                <p:cNvSpPr>
                  <a:spLocks noChangeArrowheads="1"/>
                </p:cNvSpPr>
                <p:nvPr/>
              </p:nvSpPr>
              <p:spPr bwMode="auto">
                <a:xfrm>
                  <a:off x="3329" y="6183"/>
                  <a:ext cx="430" cy="20"/>
                </a:xfrm>
                <a:prstGeom prst="rect">
                  <a:avLst/>
                </a:prstGeom>
                <a:solidFill>
                  <a:srgbClr val="FFBB1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43" name="Rectangle 139"/>
                <p:cNvSpPr>
                  <a:spLocks noChangeArrowheads="1"/>
                </p:cNvSpPr>
                <p:nvPr/>
              </p:nvSpPr>
              <p:spPr bwMode="auto">
                <a:xfrm>
                  <a:off x="3329" y="6203"/>
                  <a:ext cx="430" cy="24"/>
                </a:xfrm>
                <a:prstGeom prst="rect">
                  <a:avLst/>
                </a:prstGeom>
                <a:solidFill>
                  <a:srgbClr val="FFBC1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44" name="Rectangle 140"/>
                <p:cNvSpPr>
                  <a:spLocks noChangeArrowheads="1"/>
                </p:cNvSpPr>
                <p:nvPr/>
              </p:nvSpPr>
              <p:spPr bwMode="auto">
                <a:xfrm>
                  <a:off x="3329" y="6227"/>
                  <a:ext cx="430" cy="20"/>
                </a:xfrm>
                <a:prstGeom prst="rect">
                  <a:avLst/>
                </a:prstGeom>
                <a:solidFill>
                  <a:srgbClr val="FFBE1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45" name="Rectangle 141"/>
                <p:cNvSpPr>
                  <a:spLocks noChangeArrowheads="1"/>
                </p:cNvSpPr>
                <p:nvPr/>
              </p:nvSpPr>
              <p:spPr bwMode="auto">
                <a:xfrm>
                  <a:off x="3329" y="6247"/>
                  <a:ext cx="430" cy="20"/>
                </a:xfrm>
                <a:prstGeom prst="rect">
                  <a:avLst/>
                </a:prstGeom>
                <a:solidFill>
                  <a:srgbClr val="FFC0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46" name="Rectangle 142"/>
                <p:cNvSpPr>
                  <a:spLocks noChangeArrowheads="1"/>
                </p:cNvSpPr>
                <p:nvPr/>
              </p:nvSpPr>
              <p:spPr bwMode="auto">
                <a:xfrm>
                  <a:off x="3329" y="6267"/>
                  <a:ext cx="430" cy="24"/>
                </a:xfrm>
                <a:prstGeom prst="rect">
                  <a:avLst/>
                </a:prstGeom>
                <a:solidFill>
                  <a:srgbClr val="FFC1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47" name="Rectangle 143"/>
                <p:cNvSpPr>
                  <a:spLocks noChangeArrowheads="1"/>
                </p:cNvSpPr>
                <p:nvPr/>
              </p:nvSpPr>
              <p:spPr bwMode="auto">
                <a:xfrm>
                  <a:off x="3329" y="6291"/>
                  <a:ext cx="430" cy="20"/>
                </a:xfrm>
                <a:prstGeom prst="rect">
                  <a:avLst/>
                </a:prstGeom>
                <a:solidFill>
                  <a:srgbClr val="FFC31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48" name="Rectangle 144"/>
                <p:cNvSpPr>
                  <a:spLocks noChangeArrowheads="1"/>
                </p:cNvSpPr>
                <p:nvPr/>
              </p:nvSpPr>
              <p:spPr bwMode="auto">
                <a:xfrm>
                  <a:off x="3329" y="6311"/>
                  <a:ext cx="430" cy="24"/>
                </a:xfrm>
                <a:prstGeom prst="rect">
                  <a:avLst/>
                </a:prstGeom>
                <a:solidFill>
                  <a:srgbClr val="FFC41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49" name="Rectangle 145"/>
                <p:cNvSpPr>
                  <a:spLocks noChangeArrowheads="1"/>
                </p:cNvSpPr>
                <p:nvPr/>
              </p:nvSpPr>
              <p:spPr bwMode="auto">
                <a:xfrm>
                  <a:off x="3329" y="6335"/>
                  <a:ext cx="430" cy="20"/>
                </a:xfrm>
                <a:prstGeom prst="rect">
                  <a:avLst/>
                </a:prstGeom>
                <a:solidFill>
                  <a:srgbClr val="FFC61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50" name="Rectangle 146"/>
                <p:cNvSpPr>
                  <a:spLocks noChangeArrowheads="1"/>
                </p:cNvSpPr>
                <p:nvPr/>
              </p:nvSpPr>
              <p:spPr bwMode="auto">
                <a:xfrm>
                  <a:off x="3329" y="6355"/>
                  <a:ext cx="430" cy="20"/>
                </a:xfrm>
                <a:prstGeom prst="rect">
                  <a:avLst/>
                </a:prstGeom>
                <a:solidFill>
                  <a:srgbClr val="FFC71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51" name="Rectangle 147"/>
                <p:cNvSpPr>
                  <a:spLocks noChangeArrowheads="1"/>
                </p:cNvSpPr>
                <p:nvPr/>
              </p:nvSpPr>
              <p:spPr bwMode="auto">
                <a:xfrm>
                  <a:off x="3329" y="6375"/>
                  <a:ext cx="430" cy="24"/>
                </a:xfrm>
                <a:prstGeom prst="rect">
                  <a:avLst/>
                </a:prstGeom>
                <a:solidFill>
                  <a:srgbClr val="FFC9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52" name="Rectangle 148"/>
                <p:cNvSpPr>
                  <a:spLocks noChangeArrowheads="1"/>
                </p:cNvSpPr>
                <p:nvPr/>
              </p:nvSpPr>
              <p:spPr bwMode="auto">
                <a:xfrm>
                  <a:off x="3329" y="6399"/>
                  <a:ext cx="430" cy="20"/>
                </a:xfrm>
                <a:prstGeom prst="rect">
                  <a:avLst/>
                </a:prstGeom>
                <a:solidFill>
                  <a:srgbClr val="FFCB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53" name="Rectangle 149"/>
                <p:cNvSpPr>
                  <a:spLocks noChangeArrowheads="1"/>
                </p:cNvSpPr>
                <p:nvPr/>
              </p:nvSpPr>
              <p:spPr bwMode="auto">
                <a:xfrm>
                  <a:off x="3329" y="6419"/>
                  <a:ext cx="430" cy="24"/>
                </a:xfrm>
                <a:prstGeom prst="rect">
                  <a:avLst/>
                </a:prstGeom>
                <a:solidFill>
                  <a:srgbClr val="FFCC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54" name="Rectangle 150"/>
                <p:cNvSpPr>
                  <a:spLocks noChangeArrowheads="1"/>
                </p:cNvSpPr>
                <p:nvPr/>
              </p:nvSpPr>
              <p:spPr bwMode="auto">
                <a:xfrm>
                  <a:off x="3329" y="6443"/>
                  <a:ext cx="430" cy="20"/>
                </a:xfrm>
                <a:prstGeom prst="rect">
                  <a:avLst/>
                </a:prstGeom>
                <a:solidFill>
                  <a:srgbClr val="FFCE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55" name="Rectangle 151"/>
                <p:cNvSpPr>
                  <a:spLocks noChangeArrowheads="1"/>
                </p:cNvSpPr>
                <p:nvPr/>
              </p:nvSpPr>
              <p:spPr bwMode="auto">
                <a:xfrm>
                  <a:off x="3329" y="6463"/>
                  <a:ext cx="430" cy="20"/>
                </a:xfrm>
                <a:prstGeom prst="rect">
                  <a:avLst/>
                </a:prstGeom>
                <a:solidFill>
                  <a:srgbClr val="FFCF0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56" name="Rectangle 152"/>
                <p:cNvSpPr>
                  <a:spLocks noChangeArrowheads="1"/>
                </p:cNvSpPr>
                <p:nvPr/>
              </p:nvSpPr>
              <p:spPr bwMode="auto">
                <a:xfrm>
                  <a:off x="3329" y="6483"/>
                  <a:ext cx="430" cy="24"/>
                </a:xfrm>
                <a:prstGeom prst="rect">
                  <a:avLst/>
                </a:prstGeom>
                <a:solidFill>
                  <a:srgbClr val="FFD10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57" name="Rectangle 153"/>
                <p:cNvSpPr>
                  <a:spLocks noChangeArrowheads="1"/>
                </p:cNvSpPr>
                <p:nvPr/>
              </p:nvSpPr>
              <p:spPr bwMode="auto">
                <a:xfrm>
                  <a:off x="3329" y="6507"/>
                  <a:ext cx="430" cy="20"/>
                </a:xfrm>
                <a:prstGeom prst="rect">
                  <a:avLst/>
                </a:prstGeom>
                <a:solidFill>
                  <a:srgbClr val="FFD30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58" name="Rectangle 154"/>
                <p:cNvSpPr>
                  <a:spLocks noChangeArrowheads="1"/>
                </p:cNvSpPr>
                <p:nvPr/>
              </p:nvSpPr>
              <p:spPr bwMode="auto">
                <a:xfrm>
                  <a:off x="3329" y="6527"/>
                  <a:ext cx="430" cy="24"/>
                </a:xfrm>
                <a:prstGeom prst="rect">
                  <a:avLst/>
                </a:prstGeom>
                <a:solidFill>
                  <a:srgbClr val="FFD40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59" name="Rectangle 155"/>
                <p:cNvSpPr>
                  <a:spLocks noChangeArrowheads="1"/>
                </p:cNvSpPr>
                <p:nvPr/>
              </p:nvSpPr>
              <p:spPr bwMode="auto">
                <a:xfrm>
                  <a:off x="3329" y="6551"/>
                  <a:ext cx="430" cy="20"/>
                </a:xfrm>
                <a:prstGeom prst="rect">
                  <a:avLst/>
                </a:prstGeom>
                <a:solidFill>
                  <a:srgbClr val="FFD60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60" name="Rectangle 156"/>
                <p:cNvSpPr>
                  <a:spLocks noChangeArrowheads="1"/>
                </p:cNvSpPr>
                <p:nvPr/>
              </p:nvSpPr>
              <p:spPr bwMode="auto">
                <a:xfrm>
                  <a:off x="3329" y="6571"/>
                  <a:ext cx="430" cy="24"/>
                </a:xfrm>
                <a:prstGeom prst="rect">
                  <a:avLst/>
                </a:prstGeom>
                <a:solidFill>
                  <a:srgbClr val="FFD70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61" name="Rectangle 157"/>
                <p:cNvSpPr>
                  <a:spLocks noChangeArrowheads="1"/>
                </p:cNvSpPr>
                <p:nvPr/>
              </p:nvSpPr>
              <p:spPr bwMode="auto">
                <a:xfrm>
                  <a:off x="3329" y="6595"/>
                  <a:ext cx="430" cy="20"/>
                </a:xfrm>
                <a:prstGeom prst="rect">
                  <a:avLst/>
                </a:prstGeom>
                <a:solidFill>
                  <a:srgbClr val="FFD90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62" name="Rectangle 158"/>
                <p:cNvSpPr>
                  <a:spLocks noChangeArrowheads="1"/>
                </p:cNvSpPr>
                <p:nvPr/>
              </p:nvSpPr>
              <p:spPr bwMode="auto">
                <a:xfrm>
                  <a:off x="3329" y="6615"/>
                  <a:ext cx="430" cy="20"/>
                </a:xfrm>
                <a:prstGeom prst="rect">
                  <a:avLst/>
                </a:prstGeom>
                <a:solidFill>
                  <a:srgbClr val="FFDB0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63" name="Rectangle 159"/>
                <p:cNvSpPr>
                  <a:spLocks noChangeArrowheads="1"/>
                </p:cNvSpPr>
                <p:nvPr/>
              </p:nvSpPr>
              <p:spPr bwMode="auto">
                <a:xfrm>
                  <a:off x="3329" y="6635"/>
                  <a:ext cx="430" cy="24"/>
                </a:xfrm>
                <a:prstGeom prst="rect">
                  <a:avLst/>
                </a:prstGeom>
                <a:solidFill>
                  <a:srgbClr val="FFDC0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64" name="Rectangle 160"/>
                <p:cNvSpPr>
                  <a:spLocks noChangeArrowheads="1"/>
                </p:cNvSpPr>
                <p:nvPr/>
              </p:nvSpPr>
              <p:spPr bwMode="auto">
                <a:xfrm>
                  <a:off x="3329" y="6659"/>
                  <a:ext cx="430" cy="20"/>
                </a:xfrm>
                <a:prstGeom prst="rect">
                  <a:avLst/>
                </a:prstGeom>
                <a:solidFill>
                  <a:srgbClr val="FFDE0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65" name="Rectangle 161"/>
                <p:cNvSpPr>
                  <a:spLocks noChangeArrowheads="1"/>
                </p:cNvSpPr>
                <p:nvPr/>
              </p:nvSpPr>
              <p:spPr bwMode="auto">
                <a:xfrm>
                  <a:off x="3329" y="6679"/>
                  <a:ext cx="430" cy="24"/>
                </a:xfrm>
                <a:prstGeom prst="rect">
                  <a:avLst/>
                </a:prstGeom>
                <a:solidFill>
                  <a:srgbClr val="FFDF0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66" name="Rectangle 162"/>
                <p:cNvSpPr>
                  <a:spLocks noChangeArrowheads="1"/>
                </p:cNvSpPr>
                <p:nvPr/>
              </p:nvSpPr>
              <p:spPr bwMode="auto">
                <a:xfrm>
                  <a:off x="3329" y="6703"/>
                  <a:ext cx="430" cy="20"/>
                </a:xfrm>
                <a:prstGeom prst="rect">
                  <a:avLst/>
                </a:prstGeom>
                <a:solidFill>
                  <a:srgbClr val="FFE1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67" name="Rectangle 163"/>
                <p:cNvSpPr>
                  <a:spLocks noChangeArrowheads="1"/>
                </p:cNvSpPr>
                <p:nvPr/>
              </p:nvSpPr>
              <p:spPr bwMode="auto">
                <a:xfrm>
                  <a:off x="3329" y="6723"/>
                  <a:ext cx="430" cy="20"/>
                </a:xfrm>
                <a:prstGeom prst="rect">
                  <a:avLst/>
                </a:prstGeom>
                <a:solidFill>
                  <a:srgbClr val="FFE3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68" name="Rectangle 164"/>
                <p:cNvSpPr>
                  <a:spLocks noChangeArrowheads="1"/>
                </p:cNvSpPr>
                <p:nvPr/>
              </p:nvSpPr>
              <p:spPr bwMode="auto">
                <a:xfrm>
                  <a:off x="3329" y="6743"/>
                  <a:ext cx="430" cy="24"/>
                </a:xfrm>
                <a:prstGeom prst="rect">
                  <a:avLst/>
                </a:prstGeom>
                <a:solidFill>
                  <a:srgbClr val="FFE40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69" name="Rectangle 165"/>
                <p:cNvSpPr>
                  <a:spLocks noChangeArrowheads="1"/>
                </p:cNvSpPr>
                <p:nvPr/>
              </p:nvSpPr>
              <p:spPr bwMode="auto">
                <a:xfrm>
                  <a:off x="3329" y="6767"/>
                  <a:ext cx="430" cy="20"/>
                </a:xfrm>
                <a:prstGeom prst="rect">
                  <a:avLst/>
                </a:prstGeom>
                <a:solidFill>
                  <a:srgbClr val="FFE60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70" name="Rectangle 166"/>
                <p:cNvSpPr>
                  <a:spLocks noChangeArrowheads="1"/>
                </p:cNvSpPr>
                <p:nvPr/>
              </p:nvSpPr>
              <p:spPr bwMode="auto">
                <a:xfrm>
                  <a:off x="3329" y="6787"/>
                  <a:ext cx="430" cy="24"/>
                </a:xfrm>
                <a:prstGeom prst="rect">
                  <a:avLst/>
                </a:prstGeom>
                <a:solidFill>
                  <a:srgbClr val="FFE70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71" name="Rectangle 167"/>
                <p:cNvSpPr>
                  <a:spLocks noChangeArrowheads="1"/>
                </p:cNvSpPr>
                <p:nvPr/>
              </p:nvSpPr>
              <p:spPr bwMode="auto">
                <a:xfrm>
                  <a:off x="3329" y="6811"/>
                  <a:ext cx="430" cy="20"/>
                </a:xfrm>
                <a:prstGeom prst="rect">
                  <a:avLst/>
                </a:prstGeom>
                <a:solidFill>
                  <a:srgbClr val="FFE90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72" name="Rectangle 168"/>
                <p:cNvSpPr>
                  <a:spLocks noChangeArrowheads="1"/>
                </p:cNvSpPr>
                <p:nvPr/>
              </p:nvSpPr>
              <p:spPr bwMode="auto">
                <a:xfrm>
                  <a:off x="3329" y="6831"/>
                  <a:ext cx="430" cy="24"/>
                </a:xfrm>
                <a:prstGeom prst="rect">
                  <a:avLst/>
                </a:prstGeom>
                <a:solidFill>
                  <a:srgbClr val="FFEB0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73" name="Rectangle 169"/>
                <p:cNvSpPr>
                  <a:spLocks noChangeArrowheads="1"/>
                </p:cNvSpPr>
                <p:nvPr/>
              </p:nvSpPr>
              <p:spPr bwMode="auto">
                <a:xfrm>
                  <a:off x="3329" y="6855"/>
                  <a:ext cx="430" cy="20"/>
                </a:xfrm>
                <a:prstGeom prst="rect">
                  <a:avLst/>
                </a:prstGeom>
                <a:solidFill>
                  <a:srgbClr val="FFEC0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74" name="Rectangle 170"/>
                <p:cNvSpPr>
                  <a:spLocks noChangeArrowheads="1"/>
                </p:cNvSpPr>
                <p:nvPr/>
              </p:nvSpPr>
              <p:spPr bwMode="auto">
                <a:xfrm>
                  <a:off x="3329" y="6875"/>
                  <a:ext cx="430" cy="20"/>
                </a:xfrm>
                <a:prstGeom prst="rect">
                  <a:avLst/>
                </a:prstGeom>
                <a:solidFill>
                  <a:srgbClr val="FFEE0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75" name="Rectangle 171"/>
                <p:cNvSpPr>
                  <a:spLocks noChangeArrowheads="1"/>
                </p:cNvSpPr>
                <p:nvPr/>
              </p:nvSpPr>
              <p:spPr bwMode="auto">
                <a:xfrm>
                  <a:off x="3329" y="6895"/>
                  <a:ext cx="430" cy="24"/>
                </a:xfrm>
                <a:prstGeom prst="rect">
                  <a:avLst/>
                </a:prstGeom>
                <a:solidFill>
                  <a:srgbClr val="FFEF0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76" name="Rectangle 172"/>
                <p:cNvSpPr>
                  <a:spLocks noChangeArrowheads="1"/>
                </p:cNvSpPr>
                <p:nvPr/>
              </p:nvSpPr>
              <p:spPr bwMode="auto">
                <a:xfrm>
                  <a:off x="3329" y="6919"/>
                  <a:ext cx="430" cy="20"/>
                </a:xfrm>
                <a:prstGeom prst="rect">
                  <a:avLst/>
                </a:prstGeom>
                <a:solidFill>
                  <a:srgbClr val="FFF1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77" name="Rectangle 173"/>
                <p:cNvSpPr>
                  <a:spLocks noChangeArrowheads="1"/>
                </p:cNvSpPr>
                <p:nvPr/>
              </p:nvSpPr>
              <p:spPr bwMode="auto">
                <a:xfrm>
                  <a:off x="3329" y="6939"/>
                  <a:ext cx="430" cy="24"/>
                </a:xfrm>
                <a:prstGeom prst="rect">
                  <a:avLst/>
                </a:prstGeom>
                <a:solidFill>
                  <a:srgbClr val="FFF30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78" name="Rectangle 174"/>
                <p:cNvSpPr>
                  <a:spLocks noChangeArrowheads="1"/>
                </p:cNvSpPr>
                <p:nvPr/>
              </p:nvSpPr>
              <p:spPr bwMode="auto">
                <a:xfrm>
                  <a:off x="3329" y="6963"/>
                  <a:ext cx="430" cy="20"/>
                </a:xfrm>
                <a:prstGeom prst="rect">
                  <a:avLst/>
                </a:prstGeom>
                <a:solidFill>
                  <a:srgbClr val="FFF40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79" name="Rectangle 175"/>
                <p:cNvSpPr>
                  <a:spLocks noChangeArrowheads="1"/>
                </p:cNvSpPr>
                <p:nvPr/>
              </p:nvSpPr>
              <p:spPr bwMode="auto">
                <a:xfrm>
                  <a:off x="3329" y="6983"/>
                  <a:ext cx="430" cy="20"/>
                </a:xfrm>
                <a:prstGeom prst="rect">
                  <a:avLst/>
                </a:prstGeom>
                <a:solidFill>
                  <a:srgbClr val="FFF6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80" name="Rectangle 176"/>
                <p:cNvSpPr>
                  <a:spLocks noChangeArrowheads="1"/>
                </p:cNvSpPr>
                <p:nvPr/>
              </p:nvSpPr>
              <p:spPr bwMode="auto">
                <a:xfrm>
                  <a:off x="3329" y="7003"/>
                  <a:ext cx="430" cy="24"/>
                </a:xfrm>
                <a:prstGeom prst="rect">
                  <a:avLst/>
                </a:prstGeom>
                <a:solidFill>
                  <a:srgbClr val="FFF7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81" name="Rectangle 177"/>
                <p:cNvSpPr>
                  <a:spLocks noChangeArrowheads="1"/>
                </p:cNvSpPr>
                <p:nvPr/>
              </p:nvSpPr>
              <p:spPr bwMode="auto">
                <a:xfrm>
                  <a:off x="3329" y="7027"/>
                  <a:ext cx="430" cy="20"/>
                </a:xfrm>
                <a:prstGeom prst="rect">
                  <a:avLst/>
                </a:prstGeom>
                <a:solidFill>
                  <a:srgbClr val="FFF90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82" name="Rectangle 178"/>
                <p:cNvSpPr>
                  <a:spLocks noChangeArrowheads="1"/>
                </p:cNvSpPr>
                <p:nvPr/>
              </p:nvSpPr>
              <p:spPr bwMode="auto">
                <a:xfrm>
                  <a:off x="3329" y="7047"/>
                  <a:ext cx="430" cy="24"/>
                </a:xfrm>
                <a:prstGeom prst="rect">
                  <a:avLst/>
                </a:prstGeom>
                <a:solidFill>
                  <a:srgbClr val="FFFB0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83" name="Rectangle 179"/>
                <p:cNvSpPr>
                  <a:spLocks noChangeArrowheads="1"/>
                </p:cNvSpPr>
                <p:nvPr/>
              </p:nvSpPr>
              <p:spPr bwMode="auto">
                <a:xfrm>
                  <a:off x="3329" y="7071"/>
                  <a:ext cx="430" cy="20"/>
                </a:xfrm>
                <a:prstGeom prst="rect">
                  <a:avLst/>
                </a:prstGeom>
                <a:solidFill>
                  <a:srgbClr val="FFF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84" name="Rectangle 180"/>
                <p:cNvSpPr>
                  <a:spLocks noChangeArrowheads="1"/>
                </p:cNvSpPr>
                <p:nvPr/>
              </p:nvSpPr>
              <p:spPr bwMode="auto">
                <a:xfrm>
                  <a:off x="3329" y="7091"/>
                  <a:ext cx="430" cy="20"/>
                </a:xfrm>
                <a:prstGeom prst="rect">
                  <a:avLst/>
                </a:prstGeom>
                <a:solidFill>
                  <a:srgbClr val="FFF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85" name="Rectangle 181"/>
                <p:cNvSpPr>
                  <a:spLocks noChangeArrowheads="1"/>
                </p:cNvSpPr>
                <p:nvPr/>
              </p:nvSpPr>
              <p:spPr bwMode="auto">
                <a:xfrm>
                  <a:off x="3329" y="7111"/>
                  <a:ext cx="430" cy="24"/>
                </a:xfrm>
                <a:prstGeom prst="rect">
                  <a:avLst/>
                </a:prstGeom>
                <a:solidFill>
                  <a:srgbClr val="FDF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86" name="Rectangle 182"/>
                <p:cNvSpPr>
                  <a:spLocks noChangeArrowheads="1"/>
                </p:cNvSpPr>
                <p:nvPr/>
              </p:nvSpPr>
              <p:spPr bwMode="auto">
                <a:xfrm>
                  <a:off x="3329" y="7135"/>
                  <a:ext cx="430" cy="16"/>
                </a:xfrm>
                <a:prstGeom prst="rect">
                  <a:avLst/>
                </a:prstGeom>
                <a:solidFill>
                  <a:srgbClr val="FBFD0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87" name="Rectangle 183"/>
                <p:cNvSpPr>
                  <a:spLocks noChangeArrowheads="1"/>
                </p:cNvSpPr>
                <p:nvPr/>
              </p:nvSpPr>
              <p:spPr bwMode="auto">
                <a:xfrm>
                  <a:off x="3329" y="7151"/>
                  <a:ext cx="430" cy="16"/>
                </a:xfrm>
                <a:prstGeom prst="rect">
                  <a:avLst/>
                </a:prstGeom>
                <a:solidFill>
                  <a:srgbClr val="F9FD0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88" name="Rectangle 184"/>
                <p:cNvSpPr>
                  <a:spLocks noChangeArrowheads="1"/>
                </p:cNvSpPr>
                <p:nvPr/>
              </p:nvSpPr>
              <p:spPr bwMode="auto">
                <a:xfrm>
                  <a:off x="3329" y="7167"/>
                  <a:ext cx="430" cy="16"/>
                </a:xfrm>
                <a:prstGeom prst="rect">
                  <a:avLst/>
                </a:prstGeom>
                <a:solidFill>
                  <a:srgbClr val="F7FC0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89" name="Rectangle 185"/>
                <p:cNvSpPr>
                  <a:spLocks noChangeArrowheads="1"/>
                </p:cNvSpPr>
                <p:nvPr/>
              </p:nvSpPr>
              <p:spPr bwMode="auto">
                <a:xfrm>
                  <a:off x="3329" y="7183"/>
                  <a:ext cx="430" cy="16"/>
                </a:xfrm>
                <a:prstGeom prst="rect">
                  <a:avLst/>
                </a:prstGeom>
                <a:solidFill>
                  <a:srgbClr val="F5FB0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90" name="Rectangle 186"/>
                <p:cNvSpPr>
                  <a:spLocks noChangeArrowheads="1"/>
                </p:cNvSpPr>
                <p:nvPr/>
              </p:nvSpPr>
              <p:spPr bwMode="auto">
                <a:xfrm>
                  <a:off x="3329" y="7199"/>
                  <a:ext cx="430" cy="16"/>
                </a:xfrm>
                <a:prstGeom prst="rect">
                  <a:avLst/>
                </a:prstGeom>
                <a:solidFill>
                  <a:srgbClr val="F3FB0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91" name="Rectangle 187"/>
                <p:cNvSpPr>
                  <a:spLocks noChangeArrowheads="1"/>
                </p:cNvSpPr>
                <p:nvPr/>
              </p:nvSpPr>
              <p:spPr bwMode="auto">
                <a:xfrm>
                  <a:off x="3329" y="7215"/>
                  <a:ext cx="430" cy="16"/>
                </a:xfrm>
                <a:prstGeom prst="rect">
                  <a:avLst/>
                </a:prstGeom>
                <a:solidFill>
                  <a:srgbClr val="F1FA0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92" name="Rectangle 188"/>
                <p:cNvSpPr>
                  <a:spLocks noChangeArrowheads="1"/>
                </p:cNvSpPr>
                <p:nvPr/>
              </p:nvSpPr>
              <p:spPr bwMode="auto">
                <a:xfrm>
                  <a:off x="3329" y="7231"/>
                  <a:ext cx="430" cy="16"/>
                </a:xfrm>
                <a:prstGeom prst="rect">
                  <a:avLst/>
                </a:prstGeom>
                <a:solidFill>
                  <a:srgbClr val="EFF90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93" name="Rectangle 189"/>
                <p:cNvSpPr>
                  <a:spLocks noChangeArrowheads="1"/>
                </p:cNvSpPr>
                <p:nvPr/>
              </p:nvSpPr>
              <p:spPr bwMode="auto">
                <a:xfrm>
                  <a:off x="3329" y="7247"/>
                  <a:ext cx="430" cy="16"/>
                </a:xfrm>
                <a:prstGeom prst="rect">
                  <a:avLst/>
                </a:prstGeom>
                <a:solidFill>
                  <a:srgbClr val="EDF8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94" name="Rectangle 190"/>
                <p:cNvSpPr>
                  <a:spLocks noChangeArrowheads="1"/>
                </p:cNvSpPr>
                <p:nvPr/>
              </p:nvSpPr>
              <p:spPr bwMode="auto">
                <a:xfrm>
                  <a:off x="3329" y="7263"/>
                  <a:ext cx="430" cy="16"/>
                </a:xfrm>
                <a:prstGeom prst="rect">
                  <a:avLst/>
                </a:prstGeom>
                <a:solidFill>
                  <a:srgbClr val="EBF80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95" name="Rectangle 191"/>
                <p:cNvSpPr>
                  <a:spLocks noChangeArrowheads="1"/>
                </p:cNvSpPr>
                <p:nvPr/>
              </p:nvSpPr>
              <p:spPr bwMode="auto">
                <a:xfrm>
                  <a:off x="3329" y="7279"/>
                  <a:ext cx="430" cy="20"/>
                </a:xfrm>
                <a:prstGeom prst="rect">
                  <a:avLst/>
                </a:prstGeom>
                <a:solidFill>
                  <a:srgbClr val="E9F70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96" name="Rectangle 192"/>
                <p:cNvSpPr>
                  <a:spLocks noChangeArrowheads="1"/>
                </p:cNvSpPr>
                <p:nvPr/>
              </p:nvSpPr>
              <p:spPr bwMode="auto">
                <a:xfrm>
                  <a:off x="3329" y="7299"/>
                  <a:ext cx="430" cy="16"/>
                </a:xfrm>
                <a:prstGeom prst="rect">
                  <a:avLst/>
                </a:prstGeom>
                <a:solidFill>
                  <a:srgbClr val="E7F60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97" name="Rectangle 193"/>
                <p:cNvSpPr>
                  <a:spLocks noChangeArrowheads="1"/>
                </p:cNvSpPr>
                <p:nvPr/>
              </p:nvSpPr>
              <p:spPr bwMode="auto">
                <a:xfrm>
                  <a:off x="3329" y="7315"/>
                  <a:ext cx="430" cy="16"/>
                </a:xfrm>
                <a:prstGeom prst="rect">
                  <a:avLst/>
                </a:prstGeom>
                <a:solidFill>
                  <a:srgbClr val="E5F60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98" name="Rectangle 194"/>
                <p:cNvSpPr>
                  <a:spLocks noChangeArrowheads="1"/>
                </p:cNvSpPr>
                <p:nvPr/>
              </p:nvSpPr>
              <p:spPr bwMode="auto">
                <a:xfrm>
                  <a:off x="3329" y="7331"/>
                  <a:ext cx="430" cy="16"/>
                </a:xfrm>
                <a:prstGeom prst="rect">
                  <a:avLst/>
                </a:prstGeom>
                <a:solidFill>
                  <a:srgbClr val="E3F50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99" name="Rectangle 195"/>
                <p:cNvSpPr>
                  <a:spLocks noChangeArrowheads="1"/>
                </p:cNvSpPr>
                <p:nvPr/>
              </p:nvSpPr>
              <p:spPr bwMode="auto">
                <a:xfrm>
                  <a:off x="3329" y="7347"/>
                  <a:ext cx="430" cy="16"/>
                </a:xfrm>
                <a:prstGeom prst="rect">
                  <a:avLst/>
                </a:prstGeom>
                <a:solidFill>
                  <a:srgbClr val="E1F4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00" name="Rectangle 196"/>
                <p:cNvSpPr>
                  <a:spLocks noChangeArrowheads="1"/>
                </p:cNvSpPr>
                <p:nvPr/>
              </p:nvSpPr>
              <p:spPr bwMode="auto">
                <a:xfrm>
                  <a:off x="3329" y="7363"/>
                  <a:ext cx="430" cy="16"/>
                </a:xfrm>
                <a:prstGeom prst="rect">
                  <a:avLst/>
                </a:prstGeom>
                <a:solidFill>
                  <a:srgbClr val="DFF4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01" name="Rectangle 197"/>
                <p:cNvSpPr>
                  <a:spLocks noChangeArrowheads="1"/>
                </p:cNvSpPr>
                <p:nvPr/>
              </p:nvSpPr>
              <p:spPr bwMode="auto">
                <a:xfrm>
                  <a:off x="3329" y="7379"/>
                  <a:ext cx="430" cy="16"/>
                </a:xfrm>
                <a:prstGeom prst="rect">
                  <a:avLst/>
                </a:prstGeom>
                <a:solidFill>
                  <a:srgbClr val="DDF31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02" name="Rectangle 198"/>
                <p:cNvSpPr>
                  <a:spLocks noChangeArrowheads="1"/>
                </p:cNvSpPr>
                <p:nvPr/>
              </p:nvSpPr>
              <p:spPr bwMode="auto">
                <a:xfrm>
                  <a:off x="3329" y="7395"/>
                  <a:ext cx="430" cy="16"/>
                </a:xfrm>
                <a:prstGeom prst="rect">
                  <a:avLst/>
                </a:prstGeom>
                <a:solidFill>
                  <a:srgbClr val="DBF21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03" name="Rectangle 199"/>
                <p:cNvSpPr>
                  <a:spLocks noChangeArrowheads="1"/>
                </p:cNvSpPr>
                <p:nvPr/>
              </p:nvSpPr>
              <p:spPr bwMode="auto">
                <a:xfrm>
                  <a:off x="3329" y="7411"/>
                  <a:ext cx="430" cy="16"/>
                </a:xfrm>
                <a:prstGeom prst="rect">
                  <a:avLst/>
                </a:prstGeom>
                <a:solidFill>
                  <a:srgbClr val="D9F21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04" name="Rectangle 200"/>
                <p:cNvSpPr>
                  <a:spLocks noChangeArrowheads="1"/>
                </p:cNvSpPr>
                <p:nvPr/>
              </p:nvSpPr>
              <p:spPr bwMode="auto">
                <a:xfrm>
                  <a:off x="3329" y="7427"/>
                  <a:ext cx="430" cy="16"/>
                </a:xfrm>
                <a:prstGeom prst="rect">
                  <a:avLst/>
                </a:prstGeom>
                <a:solidFill>
                  <a:srgbClr val="D7F11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05" name="Rectangle 201"/>
                <p:cNvSpPr>
                  <a:spLocks noChangeArrowheads="1"/>
                </p:cNvSpPr>
                <p:nvPr/>
              </p:nvSpPr>
              <p:spPr bwMode="auto">
                <a:xfrm>
                  <a:off x="3329" y="7443"/>
                  <a:ext cx="430" cy="16"/>
                </a:xfrm>
                <a:prstGeom prst="rect">
                  <a:avLst/>
                </a:prstGeom>
                <a:solidFill>
                  <a:srgbClr val="D5F01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06" name="Rectangle 202"/>
                <p:cNvSpPr>
                  <a:spLocks noChangeArrowheads="1"/>
                </p:cNvSpPr>
                <p:nvPr/>
              </p:nvSpPr>
              <p:spPr bwMode="auto">
                <a:xfrm>
                  <a:off x="3329" y="7459"/>
                  <a:ext cx="430" cy="16"/>
                </a:xfrm>
                <a:prstGeom prst="rect">
                  <a:avLst/>
                </a:prstGeom>
                <a:solidFill>
                  <a:srgbClr val="D3F0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07" name="Rectangle 203"/>
                <p:cNvSpPr>
                  <a:spLocks noChangeArrowheads="1"/>
                </p:cNvSpPr>
                <p:nvPr/>
              </p:nvSpPr>
              <p:spPr bwMode="auto">
                <a:xfrm>
                  <a:off x="3329" y="7475"/>
                  <a:ext cx="430" cy="16"/>
                </a:xfrm>
                <a:prstGeom prst="rect">
                  <a:avLst/>
                </a:prstGeom>
                <a:solidFill>
                  <a:srgbClr val="D1EF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08" name="Rectangle 204"/>
                <p:cNvSpPr>
                  <a:spLocks noChangeArrowheads="1"/>
                </p:cNvSpPr>
                <p:nvPr/>
              </p:nvSpPr>
              <p:spPr bwMode="auto">
                <a:xfrm>
                  <a:off x="3329" y="7491"/>
                  <a:ext cx="430" cy="16"/>
                </a:xfrm>
                <a:prstGeom prst="rect">
                  <a:avLst/>
                </a:prstGeom>
                <a:solidFill>
                  <a:srgbClr val="CFEE1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09" name="Rectangle 205"/>
                <p:cNvSpPr>
                  <a:spLocks noChangeArrowheads="1"/>
                </p:cNvSpPr>
                <p:nvPr/>
              </p:nvSpPr>
              <p:spPr bwMode="auto">
                <a:xfrm>
                  <a:off x="3329" y="7507"/>
                  <a:ext cx="430" cy="16"/>
                </a:xfrm>
                <a:prstGeom prst="rect">
                  <a:avLst/>
                </a:prstGeom>
                <a:solidFill>
                  <a:srgbClr val="CDED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10" name="Rectangle 206"/>
                <p:cNvSpPr>
                  <a:spLocks noChangeArrowheads="1"/>
                </p:cNvSpPr>
                <p:nvPr/>
              </p:nvSpPr>
              <p:spPr bwMode="auto">
                <a:xfrm>
                  <a:off x="3329" y="7523"/>
                  <a:ext cx="430" cy="16"/>
                </a:xfrm>
                <a:prstGeom prst="rect">
                  <a:avLst/>
                </a:prstGeom>
                <a:solidFill>
                  <a:srgbClr val="CBED1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11" name="Rectangle 207"/>
                <p:cNvSpPr>
                  <a:spLocks noChangeArrowheads="1"/>
                </p:cNvSpPr>
                <p:nvPr/>
              </p:nvSpPr>
              <p:spPr bwMode="auto">
                <a:xfrm>
                  <a:off x="3329" y="7539"/>
                  <a:ext cx="430" cy="16"/>
                </a:xfrm>
                <a:prstGeom prst="rect">
                  <a:avLst/>
                </a:prstGeom>
                <a:solidFill>
                  <a:srgbClr val="C9EC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12" name="Rectangle 208"/>
                <p:cNvSpPr>
                  <a:spLocks noChangeArrowheads="1"/>
                </p:cNvSpPr>
                <p:nvPr/>
              </p:nvSpPr>
              <p:spPr bwMode="auto">
                <a:xfrm>
                  <a:off x="3329" y="7555"/>
                  <a:ext cx="430" cy="20"/>
                </a:xfrm>
                <a:prstGeom prst="rect">
                  <a:avLst/>
                </a:prstGeom>
                <a:solidFill>
                  <a:srgbClr val="C7EB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13" name="Rectangle 209"/>
                <p:cNvSpPr>
                  <a:spLocks noChangeArrowheads="1"/>
                </p:cNvSpPr>
                <p:nvPr/>
              </p:nvSpPr>
              <p:spPr bwMode="auto">
                <a:xfrm>
                  <a:off x="3329" y="7575"/>
                  <a:ext cx="430" cy="16"/>
                </a:xfrm>
                <a:prstGeom prst="rect">
                  <a:avLst/>
                </a:prstGeom>
                <a:solidFill>
                  <a:srgbClr val="C5EB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14" name="Rectangle 210"/>
                <p:cNvSpPr>
                  <a:spLocks noChangeArrowheads="1"/>
                </p:cNvSpPr>
                <p:nvPr/>
              </p:nvSpPr>
              <p:spPr bwMode="auto">
                <a:xfrm>
                  <a:off x="3329" y="7591"/>
                  <a:ext cx="430" cy="16"/>
                </a:xfrm>
                <a:prstGeom prst="rect">
                  <a:avLst/>
                </a:prstGeom>
                <a:solidFill>
                  <a:srgbClr val="C3EA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15" name="Rectangle 211"/>
                <p:cNvSpPr>
                  <a:spLocks noChangeArrowheads="1"/>
                </p:cNvSpPr>
                <p:nvPr/>
              </p:nvSpPr>
              <p:spPr bwMode="auto">
                <a:xfrm>
                  <a:off x="3329" y="7607"/>
                  <a:ext cx="430" cy="16"/>
                </a:xfrm>
                <a:prstGeom prst="rect">
                  <a:avLst/>
                </a:prstGeom>
                <a:solidFill>
                  <a:srgbClr val="C1E9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16" name="Rectangle 212"/>
                <p:cNvSpPr>
                  <a:spLocks noChangeArrowheads="1"/>
                </p:cNvSpPr>
                <p:nvPr/>
              </p:nvSpPr>
              <p:spPr bwMode="auto">
                <a:xfrm>
                  <a:off x="3329" y="7623"/>
                  <a:ext cx="430" cy="16"/>
                </a:xfrm>
                <a:prstGeom prst="rect">
                  <a:avLst/>
                </a:prstGeom>
                <a:solidFill>
                  <a:srgbClr val="BFE9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17" name="Rectangle 213"/>
                <p:cNvSpPr>
                  <a:spLocks noChangeArrowheads="1"/>
                </p:cNvSpPr>
                <p:nvPr/>
              </p:nvSpPr>
              <p:spPr bwMode="auto">
                <a:xfrm>
                  <a:off x="3329" y="7639"/>
                  <a:ext cx="430" cy="16"/>
                </a:xfrm>
                <a:prstGeom prst="rect">
                  <a:avLst/>
                </a:prstGeom>
                <a:solidFill>
                  <a:srgbClr val="BDE8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18" name="Rectangle 214"/>
                <p:cNvSpPr>
                  <a:spLocks noChangeArrowheads="1"/>
                </p:cNvSpPr>
                <p:nvPr/>
              </p:nvSpPr>
              <p:spPr bwMode="auto">
                <a:xfrm>
                  <a:off x="3329" y="7655"/>
                  <a:ext cx="430" cy="16"/>
                </a:xfrm>
                <a:prstGeom prst="rect">
                  <a:avLst/>
                </a:prstGeom>
                <a:solidFill>
                  <a:srgbClr val="BBE72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19" name="Rectangle 215"/>
                <p:cNvSpPr>
                  <a:spLocks noChangeArrowheads="1"/>
                </p:cNvSpPr>
                <p:nvPr/>
              </p:nvSpPr>
              <p:spPr bwMode="auto">
                <a:xfrm>
                  <a:off x="3329" y="7671"/>
                  <a:ext cx="430" cy="16"/>
                </a:xfrm>
                <a:prstGeom prst="rect">
                  <a:avLst/>
                </a:prstGeom>
                <a:solidFill>
                  <a:srgbClr val="B9E7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20" name="Rectangle 216"/>
                <p:cNvSpPr>
                  <a:spLocks noChangeArrowheads="1"/>
                </p:cNvSpPr>
                <p:nvPr/>
              </p:nvSpPr>
              <p:spPr bwMode="auto">
                <a:xfrm>
                  <a:off x="3329" y="7687"/>
                  <a:ext cx="430" cy="16"/>
                </a:xfrm>
                <a:prstGeom prst="rect">
                  <a:avLst/>
                </a:prstGeom>
                <a:solidFill>
                  <a:srgbClr val="B7E6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21" name="Rectangle 217"/>
                <p:cNvSpPr>
                  <a:spLocks noChangeArrowheads="1"/>
                </p:cNvSpPr>
                <p:nvPr/>
              </p:nvSpPr>
              <p:spPr bwMode="auto">
                <a:xfrm>
                  <a:off x="3329" y="7703"/>
                  <a:ext cx="430" cy="16"/>
                </a:xfrm>
                <a:prstGeom prst="rect">
                  <a:avLst/>
                </a:prstGeom>
                <a:solidFill>
                  <a:srgbClr val="B5E5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22" name="Rectangle 218"/>
                <p:cNvSpPr>
                  <a:spLocks noChangeArrowheads="1"/>
                </p:cNvSpPr>
                <p:nvPr/>
              </p:nvSpPr>
              <p:spPr bwMode="auto">
                <a:xfrm>
                  <a:off x="3329" y="7719"/>
                  <a:ext cx="430" cy="16"/>
                </a:xfrm>
                <a:prstGeom prst="rect">
                  <a:avLst/>
                </a:prstGeom>
                <a:solidFill>
                  <a:srgbClr val="B3E5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23" name="Rectangle 219"/>
                <p:cNvSpPr>
                  <a:spLocks noChangeArrowheads="1"/>
                </p:cNvSpPr>
                <p:nvPr/>
              </p:nvSpPr>
              <p:spPr bwMode="auto">
                <a:xfrm>
                  <a:off x="3329" y="7735"/>
                  <a:ext cx="430" cy="16"/>
                </a:xfrm>
                <a:prstGeom prst="rect">
                  <a:avLst/>
                </a:prstGeom>
                <a:solidFill>
                  <a:srgbClr val="B2E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724" name="Rectangle 220"/>
                <p:cNvSpPr>
                  <a:spLocks noChangeArrowheads="1"/>
                </p:cNvSpPr>
                <p:nvPr/>
              </p:nvSpPr>
              <p:spPr bwMode="auto">
                <a:xfrm>
                  <a:off x="3329" y="7751"/>
                  <a:ext cx="430" cy="16"/>
                </a:xfrm>
                <a:prstGeom prst="rect">
                  <a:avLst/>
                </a:prstGeom>
                <a:solidFill>
                  <a:srgbClr val="B0E3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sp>
            <p:nvSpPr>
              <p:cNvPr id="15372" name="Rectangle 221"/>
              <p:cNvSpPr>
                <a:spLocks noChangeArrowheads="1"/>
              </p:cNvSpPr>
              <p:nvPr/>
            </p:nvSpPr>
            <p:spPr bwMode="auto">
              <a:xfrm>
                <a:off x="3329" y="7767"/>
                <a:ext cx="430" cy="16"/>
              </a:xfrm>
              <a:prstGeom prst="rect">
                <a:avLst/>
              </a:prstGeom>
              <a:solidFill>
                <a:srgbClr val="AEE2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73" name="Rectangle 222"/>
              <p:cNvSpPr>
                <a:spLocks noChangeArrowheads="1"/>
              </p:cNvSpPr>
              <p:nvPr/>
            </p:nvSpPr>
            <p:spPr bwMode="auto">
              <a:xfrm>
                <a:off x="3329" y="7783"/>
                <a:ext cx="430" cy="16"/>
              </a:xfrm>
              <a:prstGeom prst="rect">
                <a:avLst/>
              </a:prstGeom>
              <a:solidFill>
                <a:srgbClr val="ACE2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74" name="Rectangle 223"/>
              <p:cNvSpPr>
                <a:spLocks noChangeArrowheads="1"/>
              </p:cNvSpPr>
              <p:nvPr/>
            </p:nvSpPr>
            <p:spPr bwMode="auto">
              <a:xfrm>
                <a:off x="3329" y="7799"/>
                <a:ext cx="430" cy="16"/>
              </a:xfrm>
              <a:prstGeom prst="rect">
                <a:avLst/>
              </a:prstGeom>
              <a:solidFill>
                <a:srgbClr val="AAE1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75" name="Rectangle 224"/>
              <p:cNvSpPr>
                <a:spLocks noChangeArrowheads="1"/>
              </p:cNvSpPr>
              <p:nvPr/>
            </p:nvSpPr>
            <p:spPr bwMode="auto">
              <a:xfrm>
                <a:off x="3329" y="7815"/>
                <a:ext cx="430" cy="20"/>
              </a:xfrm>
              <a:prstGeom prst="rect">
                <a:avLst/>
              </a:prstGeom>
              <a:solidFill>
                <a:srgbClr val="A8E0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76" name="Rectangle 225"/>
              <p:cNvSpPr>
                <a:spLocks noChangeArrowheads="1"/>
              </p:cNvSpPr>
              <p:nvPr/>
            </p:nvSpPr>
            <p:spPr bwMode="auto">
              <a:xfrm>
                <a:off x="3329" y="7835"/>
                <a:ext cx="430" cy="16"/>
              </a:xfrm>
              <a:prstGeom prst="rect">
                <a:avLst/>
              </a:prstGeom>
              <a:solidFill>
                <a:srgbClr val="A5E0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77" name="Rectangle 226"/>
              <p:cNvSpPr>
                <a:spLocks noChangeArrowheads="1"/>
              </p:cNvSpPr>
              <p:nvPr/>
            </p:nvSpPr>
            <p:spPr bwMode="auto">
              <a:xfrm>
                <a:off x="3329" y="7851"/>
                <a:ext cx="430" cy="16"/>
              </a:xfrm>
              <a:prstGeom prst="rect">
                <a:avLst/>
              </a:prstGeom>
              <a:solidFill>
                <a:srgbClr val="A3DF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78" name="Rectangle 227"/>
              <p:cNvSpPr>
                <a:spLocks noChangeArrowheads="1"/>
              </p:cNvSpPr>
              <p:nvPr/>
            </p:nvSpPr>
            <p:spPr bwMode="auto">
              <a:xfrm>
                <a:off x="3329" y="7867"/>
                <a:ext cx="430" cy="16"/>
              </a:xfrm>
              <a:prstGeom prst="rect">
                <a:avLst/>
              </a:prstGeom>
              <a:solidFill>
                <a:srgbClr val="A1DE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79" name="Rectangle 228"/>
              <p:cNvSpPr>
                <a:spLocks noChangeArrowheads="1"/>
              </p:cNvSpPr>
              <p:nvPr/>
            </p:nvSpPr>
            <p:spPr bwMode="auto">
              <a:xfrm>
                <a:off x="3329" y="7883"/>
                <a:ext cx="430" cy="16"/>
              </a:xfrm>
              <a:prstGeom prst="rect">
                <a:avLst/>
              </a:prstGeom>
              <a:solidFill>
                <a:srgbClr val="9FDE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80" name="Rectangle 229"/>
              <p:cNvSpPr>
                <a:spLocks noChangeArrowheads="1"/>
              </p:cNvSpPr>
              <p:nvPr/>
            </p:nvSpPr>
            <p:spPr bwMode="auto">
              <a:xfrm>
                <a:off x="3329" y="7899"/>
                <a:ext cx="430" cy="16"/>
              </a:xfrm>
              <a:prstGeom prst="rect">
                <a:avLst/>
              </a:prstGeom>
              <a:solidFill>
                <a:srgbClr val="9DDD3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81" name="Rectangle 230"/>
              <p:cNvSpPr>
                <a:spLocks noChangeArrowheads="1"/>
              </p:cNvSpPr>
              <p:nvPr/>
            </p:nvSpPr>
            <p:spPr bwMode="auto">
              <a:xfrm>
                <a:off x="3329" y="7915"/>
                <a:ext cx="430" cy="16"/>
              </a:xfrm>
              <a:prstGeom prst="rect">
                <a:avLst/>
              </a:prstGeom>
              <a:solidFill>
                <a:srgbClr val="9CDC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82" name="Rectangle 231"/>
              <p:cNvSpPr>
                <a:spLocks noChangeArrowheads="1"/>
              </p:cNvSpPr>
              <p:nvPr/>
            </p:nvSpPr>
            <p:spPr bwMode="auto">
              <a:xfrm>
                <a:off x="3329" y="7931"/>
                <a:ext cx="430" cy="16"/>
              </a:xfrm>
              <a:prstGeom prst="rect">
                <a:avLst/>
              </a:prstGeom>
              <a:solidFill>
                <a:srgbClr val="9ADC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83" name="Rectangle 232"/>
              <p:cNvSpPr>
                <a:spLocks noChangeArrowheads="1"/>
              </p:cNvSpPr>
              <p:nvPr/>
            </p:nvSpPr>
            <p:spPr bwMode="auto">
              <a:xfrm>
                <a:off x="3329" y="7947"/>
                <a:ext cx="430" cy="16"/>
              </a:xfrm>
              <a:prstGeom prst="rect">
                <a:avLst/>
              </a:prstGeom>
              <a:solidFill>
                <a:srgbClr val="98DB3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84" name="Rectangle 233"/>
              <p:cNvSpPr>
                <a:spLocks noChangeArrowheads="1"/>
              </p:cNvSpPr>
              <p:nvPr/>
            </p:nvSpPr>
            <p:spPr bwMode="auto">
              <a:xfrm>
                <a:off x="3329" y="7963"/>
                <a:ext cx="430" cy="16"/>
              </a:xfrm>
              <a:prstGeom prst="rect">
                <a:avLst/>
              </a:prstGeom>
              <a:solidFill>
                <a:srgbClr val="96DA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85" name="Rectangle 234"/>
              <p:cNvSpPr>
                <a:spLocks noChangeArrowheads="1"/>
              </p:cNvSpPr>
              <p:nvPr/>
            </p:nvSpPr>
            <p:spPr bwMode="auto">
              <a:xfrm>
                <a:off x="3329" y="7979"/>
                <a:ext cx="430" cy="16"/>
              </a:xfrm>
              <a:prstGeom prst="rect">
                <a:avLst/>
              </a:prstGeom>
              <a:solidFill>
                <a:srgbClr val="94DA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86" name="Rectangle 235"/>
              <p:cNvSpPr>
                <a:spLocks noChangeArrowheads="1"/>
              </p:cNvSpPr>
              <p:nvPr/>
            </p:nvSpPr>
            <p:spPr bwMode="auto">
              <a:xfrm>
                <a:off x="3329" y="7995"/>
                <a:ext cx="430" cy="16"/>
              </a:xfrm>
              <a:prstGeom prst="rect">
                <a:avLst/>
              </a:prstGeom>
              <a:solidFill>
                <a:srgbClr val="92D93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87" name="Rectangle 236"/>
              <p:cNvSpPr>
                <a:spLocks noChangeArrowheads="1"/>
              </p:cNvSpPr>
              <p:nvPr/>
            </p:nvSpPr>
            <p:spPr bwMode="auto">
              <a:xfrm>
                <a:off x="3329" y="8011"/>
                <a:ext cx="430" cy="16"/>
              </a:xfrm>
              <a:prstGeom prst="rect">
                <a:avLst/>
              </a:prstGeom>
              <a:solidFill>
                <a:srgbClr val="90D8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88" name="Rectangle 237"/>
              <p:cNvSpPr>
                <a:spLocks noChangeArrowheads="1"/>
              </p:cNvSpPr>
              <p:nvPr/>
            </p:nvSpPr>
            <p:spPr bwMode="auto">
              <a:xfrm>
                <a:off x="3329" y="8027"/>
                <a:ext cx="430" cy="16"/>
              </a:xfrm>
              <a:prstGeom prst="rect">
                <a:avLst/>
              </a:prstGeom>
              <a:solidFill>
                <a:srgbClr val="8ED73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89" name="Rectangle 238"/>
              <p:cNvSpPr>
                <a:spLocks noChangeArrowheads="1"/>
              </p:cNvSpPr>
              <p:nvPr/>
            </p:nvSpPr>
            <p:spPr bwMode="auto">
              <a:xfrm>
                <a:off x="3329" y="8043"/>
                <a:ext cx="430" cy="16"/>
              </a:xfrm>
              <a:prstGeom prst="rect">
                <a:avLst/>
              </a:prstGeom>
              <a:solidFill>
                <a:srgbClr val="8CD7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90" name="Rectangle 239"/>
              <p:cNvSpPr>
                <a:spLocks noChangeArrowheads="1"/>
              </p:cNvSpPr>
              <p:nvPr/>
            </p:nvSpPr>
            <p:spPr bwMode="auto">
              <a:xfrm>
                <a:off x="3329" y="8059"/>
                <a:ext cx="430" cy="16"/>
              </a:xfrm>
              <a:prstGeom prst="rect">
                <a:avLst/>
              </a:prstGeom>
              <a:solidFill>
                <a:srgbClr val="8AD64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91" name="Rectangle 240"/>
              <p:cNvSpPr>
                <a:spLocks noChangeArrowheads="1"/>
              </p:cNvSpPr>
              <p:nvPr/>
            </p:nvSpPr>
            <p:spPr bwMode="auto">
              <a:xfrm>
                <a:off x="3329" y="8075"/>
                <a:ext cx="430" cy="16"/>
              </a:xfrm>
              <a:prstGeom prst="rect">
                <a:avLst/>
              </a:prstGeom>
              <a:solidFill>
                <a:srgbClr val="88D5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92" name="Rectangle 241"/>
              <p:cNvSpPr>
                <a:spLocks noChangeArrowheads="1"/>
              </p:cNvSpPr>
              <p:nvPr/>
            </p:nvSpPr>
            <p:spPr bwMode="auto">
              <a:xfrm>
                <a:off x="3329" y="8091"/>
                <a:ext cx="430" cy="20"/>
              </a:xfrm>
              <a:prstGeom prst="rect">
                <a:avLst/>
              </a:prstGeom>
              <a:solidFill>
                <a:srgbClr val="86D5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93" name="Rectangle 242"/>
              <p:cNvSpPr>
                <a:spLocks noChangeArrowheads="1"/>
              </p:cNvSpPr>
              <p:nvPr/>
            </p:nvSpPr>
            <p:spPr bwMode="auto">
              <a:xfrm>
                <a:off x="3329" y="8111"/>
                <a:ext cx="430" cy="16"/>
              </a:xfrm>
              <a:prstGeom prst="rect">
                <a:avLst/>
              </a:prstGeom>
              <a:solidFill>
                <a:srgbClr val="84D4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94" name="Rectangle 243"/>
              <p:cNvSpPr>
                <a:spLocks noChangeArrowheads="1"/>
              </p:cNvSpPr>
              <p:nvPr/>
            </p:nvSpPr>
            <p:spPr bwMode="auto">
              <a:xfrm>
                <a:off x="3329" y="8127"/>
                <a:ext cx="430" cy="16"/>
              </a:xfrm>
              <a:prstGeom prst="rect">
                <a:avLst/>
              </a:prstGeom>
              <a:solidFill>
                <a:srgbClr val="82D3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95" name="Rectangle 244"/>
              <p:cNvSpPr>
                <a:spLocks noChangeArrowheads="1"/>
              </p:cNvSpPr>
              <p:nvPr/>
            </p:nvSpPr>
            <p:spPr bwMode="auto">
              <a:xfrm>
                <a:off x="3329" y="8143"/>
                <a:ext cx="430" cy="16"/>
              </a:xfrm>
              <a:prstGeom prst="rect">
                <a:avLst/>
              </a:prstGeom>
              <a:solidFill>
                <a:srgbClr val="80D3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96" name="Rectangle 245"/>
              <p:cNvSpPr>
                <a:spLocks noChangeArrowheads="1"/>
              </p:cNvSpPr>
              <p:nvPr/>
            </p:nvSpPr>
            <p:spPr bwMode="auto">
              <a:xfrm>
                <a:off x="3329" y="8159"/>
                <a:ext cx="430" cy="16"/>
              </a:xfrm>
              <a:prstGeom prst="rect">
                <a:avLst/>
              </a:prstGeom>
              <a:solidFill>
                <a:srgbClr val="7ED2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97" name="Rectangle 246"/>
              <p:cNvSpPr>
                <a:spLocks noChangeArrowheads="1"/>
              </p:cNvSpPr>
              <p:nvPr/>
            </p:nvSpPr>
            <p:spPr bwMode="auto">
              <a:xfrm>
                <a:off x="3329" y="8175"/>
                <a:ext cx="430" cy="16"/>
              </a:xfrm>
              <a:prstGeom prst="rect">
                <a:avLst/>
              </a:prstGeom>
              <a:solidFill>
                <a:srgbClr val="7CD1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98" name="Rectangle 247"/>
              <p:cNvSpPr>
                <a:spLocks noChangeArrowheads="1"/>
              </p:cNvSpPr>
              <p:nvPr/>
            </p:nvSpPr>
            <p:spPr bwMode="auto">
              <a:xfrm>
                <a:off x="3329" y="8191"/>
                <a:ext cx="430" cy="16"/>
              </a:xfrm>
              <a:prstGeom prst="rect">
                <a:avLst/>
              </a:prstGeom>
              <a:solidFill>
                <a:srgbClr val="7AD1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99" name="Rectangle 248"/>
              <p:cNvSpPr>
                <a:spLocks noChangeArrowheads="1"/>
              </p:cNvSpPr>
              <p:nvPr/>
            </p:nvSpPr>
            <p:spPr bwMode="auto">
              <a:xfrm>
                <a:off x="3329" y="8207"/>
                <a:ext cx="430" cy="16"/>
              </a:xfrm>
              <a:prstGeom prst="rect">
                <a:avLst/>
              </a:prstGeom>
              <a:solidFill>
                <a:srgbClr val="78D04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00" name="Rectangle 249"/>
              <p:cNvSpPr>
                <a:spLocks noChangeArrowheads="1"/>
              </p:cNvSpPr>
              <p:nvPr/>
            </p:nvSpPr>
            <p:spPr bwMode="auto">
              <a:xfrm>
                <a:off x="3329" y="8223"/>
                <a:ext cx="430" cy="16"/>
              </a:xfrm>
              <a:prstGeom prst="rect">
                <a:avLst/>
              </a:prstGeom>
              <a:solidFill>
                <a:srgbClr val="76CF4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01" name="Rectangle 250"/>
              <p:cNvSpPr>
                <a:spLocks noChangeArrowheads="1"/>
              </p:cNvSpPr>
              <p:nvPr/>
            </p:nvSpPr>
            <p:spPr bwMode="auto">
              <a:xfrm>
                <a:off x="3329" y="8239"/>
                <a:ext cx="430" cy="16"/>
              </a:xfrm>
              <a:prstGeom prst="rect">
                <a:avLst/>
              </a:prstGeom>
              <a:solidFill>
                <a:srgbClr val="74CE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02" name="Rectangle 251"/>
              <p:cNvSpPr>
                <a:spLocks noChangeArrowheads="1"/>
              </p:cNvSpPr>
              <p:nvPr/>
            </p:nvSpPr>
            <p:spPr bwMode="auto">
              <a:xfrm>
                <a:off x="3329" y="8255"/>
                <a:ext cx="430" cy="16"/>
              </a:xfrm>
              <a:prstGeom prst="rect">
                <a:avLst/>
              </a:prstGeom>
              <a:solidFill>
                <a:srgbClr val="72CE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03" name="Rectangle 252"/>
              <p:cNvSpPr>
                <a:spLocks noChangeArrowheads="1"/>
              </p:cNvSpPr>
              <p:nvPr/>
            </p:nvSpPr>
            <p:spPr bwMode="auto">
              <a:xfrm>
                <a:off x="3329" y="8271"/>
                <a:ext cx="430" cy="16"/>
              </a:xfrm>
              <a:prstGeom prst="rect">
                <a:avLst/>
              </a:prstGeom>
              <a:solidFill>
                <a:srgbClr val="70CD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04" name="Rectangle 253"/>
              <p:cNvSpPr>
                <a:spLocks noChangeArrowheads="1"/>
              </p:cNvSpPr>
              <p:nvPr/>
            </p:nvSpPr>
            <p:spPr bwMode="auto">
              <a:xfrm>
                <a:off x="3329" y="8287"/>
                <a:ext cx="430" cy="16"/>
              </a:xfrm>
              <a:prstGeom prst="rect">
                <a:avLst/>
              </a:prstGeom>
              <a:solidFill>
                <a:srgbClr val="6ECC5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05" name="Rectangle 254"/>
              <p:cNvSpPr>
                <a:spLocks noChangeArrowheads="1"/>
              </p:cNvSpPr>
              <p:nvPr/>
            </p:nvSpPr>
            <p:spPr bwMode="auto">
              <a:xfrm>
                <a:off x="3329" y="8303"/>
                <a:ext cx="430" cy="16"/>
              </a:xfrm>
              <a:prstGeom prst="rect">
                <a:avLst/>
              </a:prstGeom>
              <a:solidFill>
                <a:srgbClr val="6CCC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06" name="Rectangle 255"/>
              <p:cNvSpPr>
                <a:spLocks noChangeArrowheads="1"/>
              </p:cNvSpPr>
              <p:nvPr/>
            </p:nvSpPr>
            <p:spPr bwMode="auto">
              <a:xfrm>
                <a:off x="3329" y="8319"/>
                <a:ext cx="430" cy="16"/>
              </a:xfrm>
              <a:prstGeom prst="rect">
                <a:avLst/>
              </a:prstGeom>
              <a:solidFill>
                <a:srgbClr val="6ACB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07" name="Rectangle 256"/>
              <p:cNvSpPr>
                <a:spLocks noChangeArrowheads="1"/>
              </p:cNvSpPr>
              <p:nvPr/>
            </p:nvSpPr>
            <p:spPr bwMode="auto">
              <a:xfrm>
                <a:off x="3329" y="8335"/>
                <a:ext cx="430" cy="16"/>
              </a:xfrm>
              <a:prstGeom prst="rect">
                <a:avLst/>
              </a:prstGeom>
              <a:solidFill>
                <a:srgbClr val="68CA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08" name="Rectangle 257"/>
              <p:cNvSpPr>
                <a:spLocks noChangeArrowheads="1"/>
              </p:cNvSpPr>
              <p:nvPr/>
            </p:nvSpPr>
            <p:spPr bwMode="auto">
              <a:xfrm>
                <a:off x="3329" y="8351"/>
                <a:ext cx="430" cy="20"/>
              </a:xfrm>
              <a:prstGeom prst="rect">
                <a:avLst/>
              </a:prstGeom>
              <a:solidFill>
                <a:srgbClr val="66CA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09" name="Rectangle 258"/>
              <p:cNvSpPr>
                <a:spLocks noChangeArrowheads="1"/>
              </p:cNvSpPr>
              <p:nvPr/>
            </p:nvSpPr>
            <p:spPr bwMode="auto">
              <a:xfrm>
                <a:off x="3329" y="8371"/>
                <a:ext cx="430" cy="16"/>
              </a:xfrm>
              <a:prstGeom prst="rect">
                <a:avLst/>
              </a:prstGeom>
              <a:solidFill>
                <a:srgbClr val="64C9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10" name="Rectangle 259"/>
              <p:cNvSpPr>
                <a:spLocks noChangeArrowheads="1"/>
              </p:cNvSpPr>
              <p:nvPr/>
            </p:nvSpPr>
            <p:spPr bwMode="auto">
              <a:xfrm>
                <a:off x="3329" y="8387"/>
                <a:ext cx="430" cy="16"/>
              </a:xfrm>
              <a:prstGeom prst="rect">
                <a:avLst/>
              </a:prstGeom>
              <a:solidFill>
                <a:srgbClr val="62C85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11" name="Rectangle 260"/>
              <p:cNvSpPr>
                <a:spLocks noChangeArrowheads="1"/>
              </p:cNvSpPr>
              <p:nvPr/>
            </p:nvSpPr>
            <p:spPr bwMode="auto">
              <a:xfrm>
                <a:off x="3329" y="8403"/>
                <a:ext cx="430" cy="16"/>
              </a:xfrm>
              <a:prstGeom prst="rect">
                <a:avLst/>
              </a:prstGeom>
              <a:solidFill>
                <a:srgbClr val="60C8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12" name="Rectangle 261"/>
              <p:cNvSpPr>
                <a:spLocks noChangeArrowheads="1"/>
              </p:cNvSpPr>
              <p:nvPr/>
            </p:nvSpPr>
            <p:spPr bwMode="auto">
              <a:xfrm>
                <a:off x="3329" y="8419"/>
                <a:ext cx="430" cy="16"/>
              </a:xfrm>
              <a:prstGeom prst="rect">
                <a:avLst/>
              </a:prstGeom>
              <a:solidFill>
                <a:srgbClr val="5EC7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13" name="Rectangle 262"/>
              <p:cNvSpPr>
                <a:spLocks noChangeArrowheads="1"/>
              </p:cNvSpPr>
              <p:nvPr/>
            </p:nvSpPr>
            <p:spPr bwMode="auto">
              <a:xfrm>
                <a:off x="3329" y="8435"/>
                <a:ext cx="430" cy="16"/>
              </a:xfrm>
              <a:prstGeom prst="rect">
                <a:avLst/>
              </a:prstGeom>
              <a:solidFill>
                <a:srgbClr val="5CC6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14" name="Rectangle 263"/>
              <p:cNvSpPr>
                <a:spLocks noChangeArrowheads="1"/>
              </p:cNvSpPr>
              <p:nvPr/>
            </p:nvSpPr>
            <p:spPr bwMode="auto">
              <a:xfrm>
                <a:off x="3329" y="8451"/>
                <a:ext cx="430" cy="16"/>
              </a:xfrm>
              <a:prstGeom prst="rect">
                <a:avLst/>
              </a:prstGeom>
              <a:solidFill>
                <a:srgbClr val="5AC6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15" name="Rectangle 264"/>
              <p:cNvSpPr>
                <a:spLocks noChangeArrowheads="1"/>
              </p:cNvSpPr>
              <p:nvPr/>
            </p:nvSpPr>
            <p:spPr bwMode="auto">
              <a:xfrm>
                <a:off x="3329" y="8467"/>
                <a:ext cx="430" cy="16"/>
              </a:xfrm>
              <a:prstGeom prst="rect">
                <a:avLst/>
              </a:prstGeom>
              <a:solidFill>
                <a:srgbClr val="58C5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16" name="Rectangle 265"/>
              <p:cNvSpPr>
                <a:spLocks noChangeArrowheads="1"/>
              </p:cNvSpPr>
              <p:nvPr/>
            </p:nvSpPr>
            <p:spPr bwMode="auto">
              <a:xfrm>
                <a:off x="3329" y="8483"/>
                <a:ext cx="430" cy="16"/>
              </a:xfrm>
              <a:prstGeom prst="rect">
                <a:avLst/>
              </a:prstGeom>
              <a:solidFill>
                <a:srgbClr val="56C45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17" name="Rectangle 266"/>
              <p:cNvSpPr>
                <a:spLocks noChangeArrowheads="1"/>
              </p:cNvSpPr>
              <p:nvPr/>
            </p:nvSpPr>
            <p:spPr bwMode="auto">
              <a:xfrm>
                <a:off x="3329" y="8499"/>
                <a:ext cx="430" cy="16"/>
              </a:xfrm>
              <a:prstGeom prst="rect">
                <a:avLst/>
              </a:prstGeom>
              <a:solidFill>
                <a:srgbClr val="54C3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18" name="Rectangle 267"/>
              <p:cNvSpPr>
                <a:spLocks noChangeArrowheads="1"/>
              </p:cNvSpPr>
              <p:nvPr/>
            </p:nvSpPr>
            <p:spPr bwMode="auto">
              <a:xfrm>
                <a:off x="3329" y="8515"/>
                <a:ext cx="430" cy="16"/>
              </a:xfrm>
              <a:prstGeom prst="rect">
                <a:avLst/>
              </a:prstGeom>
              <a:solidFill>
                <a:srgbClr val="52C3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19" name="Rectangle 268"/>
              <p:cNvSpPr>
                <a:spLocks noChangeArrowheads="1"/>
              </p:cNvSpPr>
              <p:nvPr/>
            </p:nvSpPr>
            <p:spPr bwMode="auto">
              <a:xfrm>
                <a:off x="3329" y="8531"/>
                <a:ext cx="430" cy="16"/>
              </a:xfrm>
              <a:prstGeom prst="rect">
                <a:avLst/>
              </a:prstGeom>
              <a:solidFill>
                <a:srgbClr val="50C2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20" name="Rectangle 269"/>
              <p:cNvSpPr>
                <a:spLocks noChangeArrowheads="1"/>
              </p:cNvSpPr>
              <p:nvPr/>
            </p:nvSpPr>
            <p:spPr bwMode="auto">
              <a:xfrm>
                <a:off x="3329" y="8547"/>
                <a:ext cx="430" cy="16"/>
              </a:xfrm>
              <a:prstGeom prst="rect">
                <a:avLst/>
              </a:prstGeom>
              <a:solidFill>
                <a:srgbClr val="4EC16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21" name="Rectangle 270"/>
              <p:cNvSpPr>
                <a:spLocks noChangeArrowheads="1"/>
              </p:cNvSpPr>
              <p:nvPr/>
            </p:nvSpPr>
            <p:spPr bwMode="auto">
              <a:xfrm>
                <a:off x="3329" y="8563"/>
                <a:ext cx="430" cy="16"/>
              </a:xfrm>
              <a:prstGeom prst="rect">
                <a:avLst/>
              </a:prstGeom>
              <a:solidFill>
                <a:srgbClr val="4CC1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22" name="Rectangle 271"/>
              <p:cNvSpPr>
                <a:spLocks noChangeArrowheads="1"/>
              </p:cNvSpPr>
              <p:nvPr/>
            </p:nvSpPr>
            <p:spPr bwMode="auto">
              <a:xfrm>
                <a:off x="3329" y="8579"/>
                <a:ext cx="430" cy="16"/>
              </a:xfrm>
              <a:prstGeom prst="rect">
                <a:avLst/>
              </a:prstGeom>
              <a:solidFill>
                <a:srgbClr val="4AC06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23" name="Rectangle 272"/>
              <p:cNvSpPr>
                <a:spLocks noChangeArrowheads="1"/>
              </p:cNvSpPr>
              <p:nvPr/>
            </p:nvSpPr>
            <p:spPr bwMode="auto">
              <a:xfrm>
                <a:off x="3329" y="8595"/>
                <a:ext cx="430" cy="16"/>
              </a:xfrm>
              <a:prstGeom prst="rect">
                <a:avLst/>
              </a:prstGeom>
              <a:solidFill>
                <a:srgbClr val="48B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24" name="Rectangle 273"/>
              <p:cNvSpPr>
                <a:spLocks noChangeArrowheads="1"/>
              </p:cNvSpPr>
              <p:nvPr/>
            </p:nvSpPr>
            <p:spPr bwMode="auto">
              <a:xfrm>
                <a:off x="3329" y="8611"/>
                <a:ext cx="430" cy="16"/>
              </a:xfrm>
              <a:prstGeom prst="rect">
                <a:avLst/>
              </a:prstGeom>
              <a:solidFill>
                <a:srgbClr val="47BF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25" name="Rectangle 274"/>
              <p:cNvSpPr>
                <a:spLocks noChangeArrowheads="1"/>
              </p:cNvSpPr>
              <p:nvPr/>
            </p:nvSpPr>
            <p:spPr bwMode="auto">
              <a:xfrm>
                <a:off x="3329" y="8627"/>
                <a:ext cx="430" cy="20"/>
              </a:xfrm>
              <a:prstGeom prst="rect">
                <a:avLst/>
              </a:prstGeom>
              <a:solidFill>
                <a:srgbClr val="44BE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26" name="Rectangle 275"/>
              <p:cNvSpPr>
                <a:spLocks noChangeArrowheads="1"/>
              </p:cNvSpPr>
              <p:nvPr/>
            </p:nvSpPr>
            <p:spPr bwMode="auto">
              <a:xfrm>
                <a:off x="3329" y="8647"/>
                <a:ext cx="430" cy="16"/>
              </a:xfrm>
              <a:prstGeom prst="rect">
                <a:avLst/>
              </a:prstGeom>
              <a:solidFill>
                <a:srgbClr val="42BD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27" name="Rectangle 276"/>
              <p:cNvSpPr>
                <a:spLocks noChangeArrowheads="1"/>
              </p:cNvSpPr>
              <p:nvPr/>
            </p:nvSpPr>
            <p:spPr bwMode="auto">
              <a:xfrm>
                <a:off x="3329" y="8663"/>
                <a:ext cx="430" cy="16"/>
              </a:xfrm>
              <a:prstGeom prst="rect">
                <a:avLst/>
              </a:prstGeom>
              <a:solidFill>
                <a:srgbClr val="40BD6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28" name="Rectangle 277"/>
              <p:cNvSpPr>
                <a:spLocks noChangeArrowheads="1"/>
              </p:cNvSpPr>
              <p:nvPr/>
            </p:nvSpPr>
            <p:spPr bwMode="auto">
              <a:xfrm>
                <a:off x="3329" y="8679"/>
                <a:ext cx="430" cy="16"/>
              </a:xfrm>
              <a:prstGeom prst="rect">
                <a:avLst/>
              </a:prstGeom>
              <a:solidFill>
                <a:srgbClr val="3EBC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29" name="Rectangle 278"/>
              <p:cNvSpPr>
                <a:spLocks noChangeArrowheads="1"/>
              </p:cNvSpPr>
              <p:nvPr/>
            </p:nvSpPr>
            <p:spPr bwMode="auto">
              <a:xfrm>
                <a:off x="3329" y="8695"/>
                <a:ext cx="430" cy="16"/>
              </a:xfrm>
              <a:prstGeom prst="rect">
                <a:avLst/>
              </a:prstGeom>
              <a:solidFill>
                <a:srgbClr val="3CBB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30" name="Rectangle 279"/>
              <p:cNvSpPr>
                <a:spLocks noChangeArrowheads="1"/>
              </p:cNvSpPr>
              <p:nvPr/>
            </p:nvSpPr>
            <p:spPr bwMode="auto">
              <a:xfrm>
                <a:off x="3329" y="8711"/>
                <a:ext cx="430" cy="16"/>
              </a:xfrm>
              <a:prstGeom prst="rect">
                <a:avLst/>
              </a:prstGeom>
              <a:solidFill>
                <a:srgbClr val="3ABB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31" name="Rectangle 280"/>
              <p:cNvSpPr>
                <a:spLocks noChangeArrowheads="1"/>
              </p:cNvSpPr>
              <p:nvPr/>
            </p:nvSpPr>
            <p:spPr bwMode="auto">
              <a:xfrm>
                <a:off x="3329" y="8727"/>
                <a:ext cx="430" cy="16"/>
              </a:xfrm>
              <a:prstGeom prst="rect">
                <a:avLst/>
              </a:prstGeom>
              <a:solidFill>
                <a:srgbClr val="38BA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32" name="Rectangle 281"/>
              <p:cNvSpPr>
                <a:spLocks noChangeArrowheads="1"/>
              </p:cNvSpPr>
              <p:nvPr/>
            </p:nvSpPr>
            <p:spPr bwMode="auto">
              <a:xfrm>
                <a:off x="3329" y="8743"/>
                <a:ext cx="430" cy="16"/>
              </a:xfrm>
              <a:prstGeom prst="rect">
                <a:avLst/>
              </a:prstGeom>
              <a:solidFill>
                <a:srgbClr val="36B9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33" name="Rectangle 282"/>
              <p:cNvSpPr>
                <a:spLocks noChangeArrowheads="1"/>
              </p:cNvSpPr>
              <p:nvPr/>
            </p:nvSpPr>
            <p:spPr bwMode="auto">
              <a:xfrm>
                <a:off x="3329" y="8759"/>
                <a:ext cx="430" cy="16"/>
              </a:xfrm>
              <a:prstGeom prst="rect">
                <a:avLst/>
              </a:prstGeom>
              <a:solidFill>
                <a:srgbClr val="34B8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34" name="Rectangle 283"/>
              <p:cNvSpPr>
                <a:spLocks noChangeArrowheads="1"/>
              </p:cNvSpPr>
              <p:nvPr/>
            </p:nvSpPr>
            <p:spPr bwMode="auto">
              <a:xfrm>
                <a:off x="3329" y="8775"/>
                <a:ext cx="430" cy="16"/>
              </a:xfrm>
              <a:prstGeom prst="rect">
                <a:avLst/>
              </a:prstGeom>
              <a:solidFill>
                <a:srgbClr val="32B87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35" name="Rectangle 284"/>
              <p:cNvSpPr>
                <a:spLocks noChangeArrowheads="1"/>
              </p:cNvSpPr>
              <p:nvPr/>
            </p:nvSpPr>
            <p:spPr bwMode="auto">
              <a:xfrm>
                <a:off x="3329" y="8791"/>
                <a:ext cx="430" cy="16"/>
              </a:xfrm>
              <a:prstGeom prst="rect">
                <a:avLst/>
              </a:prstGeom>
              <a:solidFill>
                <a:srgbClr val="31B7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36" name="Rectangle 285"/>
              <p:cNvSpPr>
                <a:spLocks noChangeArrowheads="1"/>
              </p:cNvSpPr>
              <p:nvPr/>
            </p:nvSpPr>
            <p:spPr bwMode="auto">
              <a:xfrm>
                <a:off x="3329" y="8807"/>
                <a:ext cx="430" cy="16"/>
              </a:xfrm>
              <a:prstGeom prst="rect">
                <a:avLst/>
              </a:prstGeom>
              <a:solidFill>
                <a:srgbClr val="2FB6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37" name="Rectangle 286"/>
              <p:cNvSpPr>
                <a:spLocks noChangeArrowheads="1"/>
              </p:cNvSpPr>
              <p:nvPr/>
            </p:nvSpPr>
            <p:spPr bwMode="auto">
              <a:xfrm>
                <a:off x="3329" y="8823"/>
                <a:ext cx="430" cy="16"/>
              </a:xfrm>
              <a:prstGeom prst="rect">
                <a:avLst/>
              </a:prstGeom>
              <a:solidFill>
                <a:srgbClr val="2DB6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38" name="Rectangle 287"/>
              <p:cNvSpPr>
                <a:spLocks noChangeArrowheads="1"/>
              </p:cNvSpPr>
              <p:nvPr/>
            </p:nvSpPr>
            <p:spPr bwMode="auto">
              <a:xfrm>
                <a:off x="3329" y="8839"/>
                <a:ext cx="430" cy="16"/>
              </a:xfrm>
              <a:prstGeom prst="rect">
                <a:avLst/>
              </a:prstGeom>
              <a:solidFill>
                <a:srgbClr val="2BB5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39" name="Rectangle 288"/>
              <p:cNvSpPr>
                <a:spLocks noChangeArrowheads="1"/>
              </p:cNvSpPr>
              <p:nvPr/>
            </p:nvSpPr>
            <p:spPr bwMode="auto">
              <a:xfrm>
                <a:off x="3329" y="8855"/>
                <a:ext cx="430" cy="16"/>
              </a:xfrm>
              <a:prstGeom prst="rect">
                <a:avLst/>
              </a:prstGeom>
              <a:solidFill>
                <a:srgbClr val="29B4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40" name="Rectangle 289"/>
              <p:cNvSpPr>
                <a:spLocks noChangeArrowheads="1"/>
              </p:cNvSpPr>
              <p:nvPr/>
            </p:nvSpPr>
            <p:spPr bwMode="auto">
              <a:xfrm>
                <a:off x="3329" y="8871"/>
                <a:ext cx="430" cy="16"/>
              </a:xfrm>
              <a:prstGeom prst="rect">
                <a:avLst/>
              </a:prstGeom>
              <a:solidFill>
                <a:srgbClr val="27B4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41" name="Rectangle 290"/>
              <p:cNvSpPr>
                <a:spLocks noChangeArrowheads="1"/>
              </p:cNvSpPr>
              <p:nvPr/>
            </p:nvSpPr>
            <p:spPr bwMode="auto">
              <a:xfrm>
                <a:off x="3329" y="8887"/>
                <a:ext cx="430" cy="20"/>
              </a:xfrm>
              <a:prstGeom prst="rect">
                <a:avLst/>
              </a:prstGeom>
              <a:solidFill>
                <a:srgbClr val="25B3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42" name="Rectangle 291"/>
              <p:cNvSpPr>
                <a:spLocks noChangeArrowheads="1"/>
              </p:cNvSpPr>
              <p:nvPr/>
            </p:nvSpPr>
            <p:spPr bwMode="auto">
              <a:xfrm>
                <a:off x="3329" y="8907"/>
                <a:ext cx="430" cy="16"/>
              </a:xfrm>
              <a:prstGeom prst="rect">
                <a:avLst/>
              </a:prstGeom>
              <a:solidFill>
                <a:srgbClr val="22B2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43" name="Rectangle 292"/>
              <p:cNvSpPr>
                <a:spLocks noChangeArrowheads="1"/>
              </p:cNvSpPr>
              <p:nvPr/>
            </p:nvSpPr>
            <p:spPr bwMode="auto">
              <a:xfrm>
                <a:off x="3329" y="8923"/>
                <a:ext cx="430" cy="16"/>
              </a:xfrm>
              <a:prstGeom prst="rect">
                <a:avLst/>
              </a:prstGeom>
              <a:solidFill>
                <a:srgbClr val="20B2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44" name="Rectangle 293"/>
              <p:cNvSpPr>
                <a:spLocks noChangeArrowheads="1"/>
              </p:cNvSpPr>
              <p:nvPr/>
            </p:nvSpPr>
            <p:spPr bwMode="auto">
              <a:xfrm>
                <a:off x="3329" y="8939"/>
                <a:ext cx="430" cy="16"/>
              </a:xfrm>
              <a:prstGeom prst="rect">
                <a:avLst/>
              </a:prstGeom>
              <a:solidFill>
                <a:srgbClr val="1EB1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45" name="Rectangle 294"/>
              <p:cNvSpPr>
                <a:spLocks noChangeArrowheads="1"/>
              </p:cNvSpPr>
              <p:nvPr/>
            </p:nvSpPr>
            <p:spPr bwMode="auto">
              <a:xfrm>
                <a:off x="3329" y="8955"/>
                <a:ext cx="430" cy="16"/>
              </a:xfrm>
              <a:prstGeom prst="rect">
                <a:avLst/>
              </a:prstGeom>
              <a:solidFill>
                <a:srgbClr val="1CB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46" name="Rectangle 295"/>
              <p:cNvSpPr>
                <a:spLocks noChangeArrowheads="1"/>
              </p:cNvSpPr>
              <p:nvPr/>
            </p:nvSpPr>
            <p:spPr bwMode="auto">
              <a:xfrm>
                <a:off x="3329" y="8971"/>
                <a:ext cx="430" cy="16"/>
              </a:xfrm>
              <a:prstGeom prst="rect">
                <a:avLst/>
              </a:prstGeom>
              <a:solidFill>
                <a:srgbClr val="1BB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47" name="Rectangle 296"/>
              <p:cNvSpPr>
                <a:spLocks noChangeArrowheads="1"/>
              </p:cNvSpPr>
              <p:nvPr/>
            </p:nvSpPr>
            <p:spPr bwMode="auto">
              <a:xfrm>
                <a:off x="3329" y="8987"/>
                <a:ext cx="430" cy="16"/>
              </a:xfrm>
              <a:prstGeom prst="rect">
                <a:avLst/>
              </a:prstGeom>
              <a:solidFill>
                <a:srgbClr val="19AF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48" name="Rectangle 297"/>
              <p:cNvSpPr>
                <a:spLocks noChangeArrowheads="1"/>
              </p:cNvSpPr>
              <p:nvPr/>
            </p:nvSpPr>
            <p:spPr bwMode="auto">
              <a:xfrm>
                <a:off x="3329" y="9003"/>
                <a:ext cx="430" cy="16"/>
              </a:xfrm>
              <a:prstGeom prst="rect">
                <a:avLst/>
              </a:prstGeom>
              <a:solidFill>
                <a:srgbClr val="17AE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49" name="Rectangle 298"/>
              <p:cNvSpPr>
                <a:spLocks noChangeArrowheads="1"/>
              </p:cNvSpPr>
              <p:nvPr/>
            </p:nvSpPr>
            <p:spPr bwMode="auto">
              <a:xfrm>
                <a:off x="3329" y="9019"/>
                <a:ext cx="430" cy="16"/>
              </a:xfrm>
              <a:prstGeom prst="rect">
                <a:avLst/>
              </a:prstGeom>
              <a:solidFill>
                <a:srgbClr val="15AD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50" name="Rectangle 299"/>
              <p:cNvSpPr>
                <a:spLocks noChangeArrowheads="1"/>
              </p:cNvSpPr>
              <p:nvPr/>
            </p:nvSpPr>
            <p:spPr bwMode="auto">
              <a:xfrm>
                <a:off x="3329" y="9035"/>
                <a:ext cx="430" cy="16"/>
              </a:xfrm>
              <a:prstGeom prst="rect">
                <a:avLst/>
              </a:prstGeom>
              <a:solidFill>
                <a:srgbClr val="13AD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51" name="Rectangle 300"/>
              <p:cNvSpPr>
                <a:spLocks noChangeArrowheads="1"/>
              </p:cNvSpPr>
              <p:nvPr/>
            </p:nvSpPr>
            <p:spPr bwMode="auto">
              <a:xfrm>
                <a:off x="3329" y="9051"/>
                <a:ext cx="430" cy="16"/>
              </a:xfrm>
              <a:prstGeom prst="rect">
                <a:avLst/>
              </a:prstGeom>
              <a:solidFill>
                <a:srgbClr val="11AC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52" name="Rectangle 301"/>
              <p:cNvSpPr>
                <a:spLocks noChangeArrowheads="1"/>
              </p:cNvSpPr>
              <p:nvPr/>
            </p:nvSpPr>
            <p:spPr bwMode="auto">
              <a:xfrm>
                <a:off x="3329" y="9067"/>
                <a:ext cx="430" cy="16"/>
              </a:xfrm>
              <a:prstGeom prst="rect">
                <a:avLst/>
              </a:prstGeom>
              <a:solidFill>
                <a:srgbClr val="0FAB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53" name="Rectangle 302"/>
              <p:cNvSpPr>
                <a:spLocks noChangeArrowheads="1"/>
              </p:cNvSpPr>
              <p:nvPr/>
            </p:nvSpPr>
            <p:spPr bwMode="auto">
              <a:xfrm>
                <a:off x="3329" y="9083"/>
                <a:ext cx="430" cy="16"/>
              </a:xfrm>
              <a:prstGeom prst="rect">
                <a:avLst/>
              </a:prstGeom>
              <a:solidFill>
                <a:srgbClr val="0DAB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54" name="Rectangle 303"/>
              <p:cNvSpPr>
                <a:spLocks noChangeArrowheads="1"/>
              </p:cNvSpPr>
              <p:nvPr/>
            </p:nvSpPr>
            <p:spPr bwMode="auto">
              <a:xfrm>
                <a:off x="3329" y="9099"/>
                <a:ext cx="430" cy="16"/>
              </a:xfrm>
              <a:prstGeom prst="rect">
                <a:avLst/>
              </a:prstGeom>
              <a:solidFill>
                <a:srgbClr val="0BAA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55" name="Rectangle 304"/>
              <p:cNvSpPr>
                <a:spLocks noChangeArrowheads="1"/>
              </p:cNvSpPr>
              <p:nvPr/>
            </p:nvSpPr>
            <p:spPr bwMode="auto">
              <a:xfrm>
                <a:off x="3329" y="9115"/>
                <a:ext cx="430" cy="16"/>
              </a:xfrm>
              <a:prstGeom prst="rect">
                <a:avLst/>
              </a:prstGeom>
              <a:solidFill>
                <a:srgbClr val="09A9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56" name="Rectangle 305"/>
              <p:cNvSpPr>
                <a:spLocks noChangeArrowheads="1"/>
              </p:cNvSpPr>
              <p:nvPr/>
            </p:nvSpPr>
            <p:spPr bwMode="auto">
              <a:xfrm>
                <a:off x="3329" y="9131"/>
                <a:ext cx="430" cy="16"/>
              </a:xfrm>
              <a:prstGeom prst="rect">
                <a:avLst/>
              </a:prstGeom>
              <a:solidFill>
                <a:srgbClr val="07A98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57" name="Rectangle 306"/>
              <p:cNvSpPr>
                <a:spLocks noChangeArrowheads="1"/>
              </p:cNvSpPr>
              <p:nvPr/>
            </p:nvSpPr>
            <p:spPr bwMode="auto">
              <a:xfrm>
                <a:off x="3329" y="9147"/>
                <a:ext cx="430" cy="16"/>
              </a:xfrm>
              <a:prstGeom prst="rect">
                <a:avLst/>
              </a:prstGeom>
              <a:solidFill>
                <a:srgbClr val="05A88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58" name="Rectangle 307"/>
              <p:cNvSpPr>
                <a:spLocks noChangeArrowheads="1"/>
              </p:cNvSpPr>
              <p:nvPr/>
            </p:nvSpPr>
            <p:spPr bwMode="auto">
              <a:xfrm>
                <a:off x="3329" y="9163"/>
                <a:ext cx="430" cy="20"/>
              </a:xfrm>
              <a:prstGeom prst="rect">
                <a:avLst/>
              </a:prstGeom>
              <a:solidFill>
                <a:srgbClr val="03A7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59" name="Rectangle 308"/>
              <p:cNvSpPr>
                <a:spLocks noChangeArrowheads="1"/>
              </p:cNvSpPr>
              <p:nvPr/>
            </p:nvSpPr>
            <p:spPr bwMode="auto">
              <a:xfrm>
                <a:off x="3329" y="9183"/>
                <a:ext cx="430" cy="16"/>
              </a:xfrm>
              <a:prstGeom prst="rect">
                <a:avLst/>
              </a:prstGeom>
              <a:solidFill>
                <a:srgbClr val="01A78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60" name="Rectangle 309"/>
              <p:cNvSpPr>
                <a:spLocks noChangeArrowheads="1"/>
              </p:cNvSpPr>
              <p:nvPr/>
            </p:nvSpPr>
            <p:spPr bwMode="auto">
              <a:xfrm>
                <a:off x="3329" y="9199"/>
                <a:ext cx="430" cy="16"/>
              </a:xfrm>
              <a:prstGeom prst="rect">
                <a:avLst/>
              </a:prstGeom>
              <a:solidFill>
                <a:srgbClr val="01A6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61" name="Rectangle 310"/>
              <p:cNvSpPr>
                <a:spLocks noChangeArrowheads="1"/>
              </p:cNvSpPr>
              <p:nvPr/>
            </p:nvSpPr>
            <p:spPr bwMode="auto">
              <a:xfrm>
                <a:off x="3329" y="9215"/>
                <a:ext cx="430" cy="32"/>
              </a:xfrm>
              <a:prstGeom prst="rect">
                <a:avLst/>
              </a:prstGeom>
              <a:solidFill>
                <a:srgbClr val="01A59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62" name="Rectangle 311"/>
              <p:cNvSpPr>
                <a:spLocks noChangeArrowheads="1"/>
              </p:cNvSpPr>
              <p:nvPr/>
            </p:nvSpPr>
            <p:spPr bwMode="auto">
              <a:xfrm>
                <a:off x="3329" y="9247"/>
                <a:ext cx="430" cy="32"/>
              </a:xfrm>
              <a:prstGeom prst="rect">
                <a:avLst/>
              </a:prstGeom>
              <a:solidFill>
                <a:srgbClr val="02A4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63" name="Rectangle 312"/>
              <p:cNvSpPr>
                <a:spLocks noChangeArrowheads="1"/>
              </p:cNvSpPr>
              <p:nvPr/>
            </p:nvSpPr>
            <p:spPr bwMode="auto">
              <a:xfrm>
                <a:off x="3329" y="9279"/>
                <a:ext cx="430" cy="32"/>
              </a:xfrm>
              <a:prstGeom prst="rect">
                <a:avLst/>
              </a:prstGeom>
              <a:solidFill>
                <a:srgbClr val="03A39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64" name="Rectangle 313"/>
              <p:cNvSpPr>
                <a:spLocks noChangeArrowheads="1"/>
              </p:cNvSpPr>
              <p:nvPr/>
            </p:nvSpPr>
            <p:spPr bwMode="auto">
              <a:xfrm>
                <a:off x="3329" y="9311"/>
                <a:ext cx="430" cy="32"/>
              </a:xfrm>
              <a:prstGeom prst="rect">
                <a:avLst/>
              </a:prstGeom>
              <a:solidFill>
                <a:srgbClr val="04A2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65" name="Rectangle 314"/>
              <p:cNvSpPr>
                <a:spLocks noChangeArrowheads="1"/>
              </p:cNvSpPr>
              <p:nvPr/>
            </p:nvSpPr>
            <p:spPr bwMode="auto">
              <a:xfrm>
                <a:off x="3329" y="9343"/>
                <a:ext cx="430" cy="32"/>
              </a:xfrm>
              <a:prstGeom prst="rect">
                <a:avLst/>
              </a:prstGeom>
              <a:solidFill>
                <a:srgbClr val="05A1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66" name="Rectangle 315"/>
              <p:cNvSpPr>
                <a:spLocks noChangeArrowheads="1"/>
              </p:cNvSpPr>
              <p:nvPr/>
            </p:nvSpPr>
            <p:spPr bwMode="auto">
              <a:xfrm>
                <a:off x="3329" y="9375"/>
                <a:ext cx="430" cy="32"/>
              </a:xfrm>
              <a:prstGeom prst="rect">
                <a:avLst/>
              </a:prstGeom>
              <a:solidFill>
                <a:srgbClr val="05A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67" name="Rectangle 316"/>
              <p:cNvSpPr>
                <a:spLocks noChangeArrowheads="1"/>
              </p:cNvSpPr>
              <p:nvPr/>
            </p:nvSpPr>
            <p:spPr bwMode="auto">
              <a:xfrm>
                <a:off x="3329" y="9407"/>
                <a:ext cx="430" cy="36"/>
              </a:xfrm>
              <a:prstGeom prst="rect">
                <a:avLst/>
              </a:prstGeom>
              <a:solidFill>
                <a:srgbClr val="069F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68" name="Rectangle 317"/>
              <p:cNvSpPr>
                <a:spLocks noChangeArrowheads="1"/>
              </p:cNvSpPr>
              <p:nvPr/>
            </p:nvSpPr>
            <p:spPr bwMode="auto">
              <a:xfrm>
                <a:off x="3329" y="9443"/>
                <a:ext cx="430" cy="32"/>
              </a:xfrm>
              <a:prstGeom prst="rect">
                <a:avLst/>
              </a:prstGeom>
              <a:solidFill>
                <a:srgbClr val="079E9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69" name="Rectangle 318"/>
              <p:cNvSpPr>
                <a:spLocks noChangeArrowheads="1"/>
              </p:cNvSpPr>
              <p:nvPr/>
            </p:nvSpPr>
            <p:spPr bwMode="auto">
              <a:xfrm>
                <a:off x="3329" y="9475"/>
                <a:ext cx="430" cy="32"/>
              </a:xfrm>
              <a:prstGeom prst="rect">
                <a:avLst/>
              </a:prstGeom>
              <a:solidFill>
                <a:srgbClr val="089D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70" name="Rectangle 319"/>
              <p:cNvSpPr>
                <a:spLocks noChangeArrowheads="1"/>
              </p:cNvSpPr>
              <p:nvPr/>
            </p:nvSpPr>
            <p:spPr bwMode="auto">
              <a:xfrm>
                <a:off x="3329" y="9507"/>
                <a:ext cx="430" cy="32"/>
              </a:xfrm>
              <a:prstGeom prst="rect">
                <a:avLst/>
              </a:prstGeom>
              <a:solidFill>
                <a:srgbClr val="089C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71" name="Rectangle 320"/>
              <p:cNvSpPr>
                <a:spLocks noChangeArrowheads="1"/>
              </p:cNvSpPr>
              <p:nvPr/>
            </p:nvSpPr>
            <p:spPr bwMode="auto">
              <a:xfrm>
                <a:off x="3329" y="9539"/>
                <a:ext cx="430" cy="32"/>
              </a:xfrm>
              <a:prstGeom prst="rect">
                <a:avLst/>
              </a:prstGeom>
              <a:solidFill>
                <a:srgbClr val="099B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72" name="Rectangle 321"/>
              <p:cNvSpPr>
                <a:spLocks noChangeArrowheads="1"/>
              </p:cNvSpPr>
              <p:nvPr/>
            </p:nvSpPr>
            <p:spPr bwMode="auto">
              <a:xfrm>
                <a:off x="3329" y="9571"/>
                <a:ext cx="430" cy="32"/>
              </a:xfrm>
              <a:prstGeom prst="rect">
                <a:avLst/>
              </a:prstGeom>
              <a:solidFill>
                <a:srgbClr val="0A9A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73" name="Rectangle 322"/>
              <p:cNvSpPr>
                <a:spLocks noChangeArrowheads="1"/>
              </p:cNvSpPr>
              <p:nvPr/>
            </p:nvSpPr>
            <p:spPr bwMode="auto">
              <a:xfrm>
                <a:off x="3329" y="9603"/>
                <a:ext cx="430" cy="32"/>
              </a:xfrm>
              <a:prstGeom prst="rect">
                <a:avLst/>
              </a:prstGeom>
              <a:solidFill>
                <a:srgbClr val="0B99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74" name="Rectangle 323"/>
              <p:cNvSpPr>
                <a:spLocks noChangeArrowheads="1"/>
              </p:cNvSpPr>
              <p:nvPr/>
            </p:nvSpPr>
            <p:spPr bwMode="auto">
              <a:xfrm>
                <a:off x="3329" y="9635"/>
                <a:ext cx="430" cy="32"/>
              </a:xfrm>
              <a:prstGeom prst="rect">
                <a:avLst/>
              </a:prstGeom>
              <a:solidFill>
                <a:srgbClr val="0C98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75" name="Rectangle 324"/>
              <p:cNvSpPr>
                <a:spLocks noChangeArrowheads="1"/>
              </p:cNvSpPr>
              <p:nvPr/>
            </p:nvSpPr>
            <p:spPr bwMode="auto">
              <a:xfrm>
                <a:off x="3329" y="9667"/>
                <a:ext cx="430" cy="31"/>
              </a:xfrm>
              <a:prstGeom prst="rect">
                <a:avLst/>
              </a:prstGeom>
              <a:solidFill>
                <a:srgbClr val="0C97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76" name="Rectangle 325"/>
              <p:cNvSpPr>
                <a:spLocks noChangeArrowheads="1"/>
              </p:cNvSpPr>
              <p:nvPr/>
            </p:nvSpPr>
            <p:spPr bwMode="auto">
              <a:xfrm>
                <a:off x="3329" y="9698"/>
                <a:ext cx="430" cy="36"/>
              </a:xfrm>
              <a:prstGeom prst="rect">
                <a:avLst/>
              </a:prstGeom>
              <a:solidFill>
                <a:srgbClr val="0D96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77" name="Rectangle 326"/>
              <p:cNvSpPr>
                <a:spLocks noChangeArrowheads="1"/>
              </p:cNvSpPr>
              <p:nvPr/>
            </p:nvSpPr>
            <p:spPr bwMode="auto">
              <a:xfrm>
                <a:off x="3329" y="9734"/>
                <a:ext cx="430" cy="32"/>
              </a:xfrm>
              <a:prstGeom prst="rect">
                <a:avLst/>
              </a:prstGeom>
              <a:solidFill>
                <a:srgbClr val="0E95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78" name="Rectangle 327"/>
              <p:cNvSpPr>
                <a:spLocks noChangeArrowheads="1"/>
              </p:cNvSpPr>
              <p:nvPr/>
            </p:nvSpPr>
            <p:spPr bwMode="auto">
              <a:xfrm>
                <a:off x="3329" y="9766"/>
                <a:ext cx="430" cy="32"/>
              </a:xfrm>
              <a:prstGeom prst="rect">
                <a:avLst/>
              </a:prstGeom>
              <a:solidFill>
                <a:srgbClr val="0F94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79" name="Rectangle 328"/>
              <p:cNvSpPr>
                <a:spLocks noChangeArrowheads="1"/>
              </p:cNvSpPr>
              <p:nvPr/>
            </p:nvSpPr>
            <p:spPr bwMode="auto">
              <a:xfrm>
                <a:off x="3329" y="9798"/>
                <a:ext cx="430" cy="32"/>
              </a:xfrm>
              <a:prstGeom prst="rect">
                <a:avLst/>
              </a:prstGeom>
              <a:solidFill>
                <a:srgbClr val="0F93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80" name="Rectangle 329"/>
              <p:cNvSpPr>
                <a:spLocks noChangeArrowheads="1"/>
              </p:cNvSpPr>
              <p:nvPr/>
            </p:nvSpPr>
            <p:spPr bwMode="auto">
              <a:xfrm>
                <a:off x="3329" y="9830"/>
                <a:ext cx="430" cy="32"/>
              </a:xfrm>
              <a:prstGeom prst="rect">
                <a:avLst/>
              </a:prstGeom>
              <a:solidFill>
                <a:srgbClr val="109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81" name="Rectangle 330"/>
              <p:cNvSpPr>
                <a:spLocks noChangeArrowheads="1"/>
              </p:cNvSpPr>
              <p:nvPr/>
            </p:nvSpPr>
            <p:spPr bwMode="auto">
              <a:xfrm>
                <a:off x="3329" y="9862"/>
                <a:ext cx="430" cy="32"/>
              </a:xfrm>
              <a:prstGeom prst="rect">
                <a:avLst/>
              </a:prstGeom>
              <a:solidFill>
                <a:srgbClr val="1191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82" name="Rectangle 331"/>
              <p:cNvSpPr>
                <a:spLocks noChangeArrowheads="1"/>
              </p:cNvSpPr>
              <p:nvPr/>
            </p:nvSpPr>
            <p:spPr bwMode="auto">
              <a:xfrm>
                <a:off x="3329" y="9894"/>
                <a:ext cx="430" cy="32"/>
              </a:xfrm>
              <a:prstGeom prst="rect">
                <a:avLst/>
              </a:prstGeom>
              <a:solidFill>
                <a:srgbClr val="1290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83" name="Rectangle 332"/>
              <p:cNvSpPr>
                <a:spLocks noChangeArrowheads="1"/>
              </p:cNvSpPr>
              <p:nvPr/>
            </p:nvSpPr>
            <p:spPr bwMode="auto">
              <a:xfrm>
                <a:off x="3329" y="9926"/>
                <a:ext cx="430" cy="32"/>
              </a:xfrm>
              <a:prstGeom prst="rect">
                <a:avLst/>
              </a:prstGeom>
              <a:solidFill>
                <a:srgbClr val="138F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84" name="Rectangle 333"/>
              <p:cNvSpPr>
                <a:spLocks noChangeArrowheads="1"/>
              </p:cNvSpPr>
              <p:nvPr/>
            </p:nvSpPr>
            <p:spPr bwMode="auto">
              <a:xfrm>
                <a:off x="3329" y="9958"/>
                <a:ext cx="430" cy="36"/>
              </a:xfrm>
              <a:prstGeom prst="rect">
                <a:avLst/>
              </a:prstGeom>
              <a:solidFill>
                <a:srgbClr val="138E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85" name="Rectangle 334"/>
              <p:cNvSpPr>
                <a:spLocks noChangeArrowheads="1"/>
              </p:cNvSpPr>
              <p:nvPr/>
            </p:nvSpPr>
            <p:spPr bwMode="auto">
              <a:xfrm>
                <a:off x="3329" y="9994"/>
                <a:ext cx="430" cy="32"/>
              </a:xfrm>
              <a:prstGeom prst="rect">
                <a:avLst/>
              </a:prstGeom>
              <a:solidFill>
                <a:srgbClr val="148D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86" name="Rectangle 335"/>
              <p:cNvSpPr>
                <a:spLocks noChangeArrowheads="1"/>
              </p:cNvSpPr>
              <p:nvPr/>
            </p:nvSpPr>
            <p:spPr bwMode="auto">
              <a:xfrm>
                <a:off x="3329" y="10026"/>
                <a:ext cx="430" cy="32"/>
              </a:xfrm>
              <a:prstGeom prst="rect">
                <a:avLst/>
              </a:prstGeom>
              <a:solidFill>
                <a:srgbClr val="158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87" name="Rectangle 336"/>
              <p:cNvSpPr>
                <a:spLocks noChangeArrowheads="1"/>
              </p:cNvSpPr>
              <p:nvPr/>
            </p:nvSpPr>
            <p:spPr bwMode="auto">
              <a:xfrm>
                <a:off x="3329" y="10058"/>
                <a:ext cx="430" cy="32"/>
              </a:xfrm>
              <a:prstGeom prst="rect">
                <a:avLst/>
              </a:prstGeom>
              <a:solidFill>
                <a:srgbClr val="168B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88" name="Rectangle 337"/>
              <p:cNvSpPr>
                <a:spLocks noChangeArrowheads="1"/>
              </p:cNvSpPr>
              <p:nvPr/>
            </p:nvSpPr>
            <p:spPr bwMode="auto">
              <a:xfrm>
                <a:off x="3329" y="10090"/>
                <a:ext cx="430" cy="32"/>
              </a:xfrm>
              <a:prstGeom prst="rect">
                <a:avLst/>
              </a:prstGeom>
              <a:solidFill>
                <a:srgbClr val="178A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89" name="Rectangle 338"/>
              <p:cNvSpPr>
                <a:spLocks noChangeArrowheads="1"/>
              </p:cNvSpPr>
              <p:nvPr/>
            </p:nvSpPr>
            <p:spPr bwMode="auto">
              <a:xfrm>
                <a:off x="3329" y="10122"/>
                <a:ext cx="430" cy="32"/>
              </a:xfrm>
              <a:prstGeom prst="rect">
                <a:avLst/>
              </a:prstGeom>
              <a:solidFill>
                <a:srgbClr val="1789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90" name="Rectangle 339"/>
              <p:cNvSpPr>
                <a:spLocks noChangeArrowheads="1"/>
              </p:cNvSpPr>
              <p:nvPr/>
            </p:nvSpPr>
            <p:spPr bwMode="auto">
              <a:xfrm>
                <a:off x="3329" y="10154"/>
                <a:ext cx="430" cy="32"/>
              </a:xfrm>
              <a:prstGeom prst="rect">
                <a:avLst/>
              </a:prstGeom>
              <a:solidFill>
                <a:srgbClr val="1888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91" name="Rectangle 340"/>
              <p:cNvSpPr>
                <a:spLocks noChangeArrowheads="1"/>
              </p:cNvSpPr>
              <p:nvPr/>
            </p:nvSpPr>
            <p:spPr bwMode="auto">
              <a:xfrm>
                <a:off x="3329" y="10186"/>
                <a:ext cx="430" cy="32"/>
              </a:xfrm>
              <a:prstGeom prst="rect">
                <a:avLst/>
              </a:prstGeom>
              <a:solidFill>
                <a:srgbClr val="1987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92" name="Rectangle 341"/>
              <p:cNvSpPr>
                <a:spLocks noChangeArrowheads="1"/>
              </p:cNvSpPr>
              <p:nvPr/>
            </p:nvSpPr>
            <p:spPr bwMode="auto">
              <a:xfrm>
                <a:off x="3329" y="10218"/>
                <a:ext cx="430" cy="36"/>
              </a:xfrm>
              <a:prstGeom prst="rect">
                <a:avLst/>
              </a:prstGeom>
              <a:solidFill>
                <a:srgbClr val="1A86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93" name="Rectangle 342"/>
              <p:cNvSpPr>
                <a:spLocks noChangeArrowheads="1"/>
              </p:cNvSpPr>
              <p:nvPr/>
            </p:nvSpPr>
            <p:spPr bwMode="auto">
              <a:xfrm>
                <a:off x="3329" y="10254"/>
                <a:ext cx="430" cy="32"/>
              </a:xfrm>
              <a:prstGeom prst="rect">
                <a:avLst/>
              </a:prstGeom>
              <a:solidFill>
                <a:srgbClr val="1A85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94" name="Rectangle 343"/>
              <p:cNvSpPr>
                <a:spLocks noChangeArrowheads="1"/>
              </p:cNvSpPr>
              <p:nvPr/>
            </p:nvSpPr>
            <p:spPr bwMode="auto">
              <a:xfrm>
                <a:off x="3329" y="10286"/>
                <a:ext cx="430" cy="32"/>
              </a:xfrm>
              <a:prstGeom prst="rect">
                <a:avLst/>
              </a:prstGeom>
              <a:solidFill>
                <a:srgbClr val="1B84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95" name="Rectangle 344"/>
              <p:cNvSpPr>
                <a:spLocks noChangeArrowheads="1"/>
              </p:cNvSpPr>
              <p:nvPr/>
            </p:nvSpPr>
            <p:spPr bwMode="auto">
              <a:xfrm>
                <a:off x="3329" y="10318"/>
                <a:ext cx="430" cy="32"/>
              </a:xfrm>
              <a:prstGeom prst="rect">
                <a:avLst/>
              </a:prstGeom>
              <a:solidFill>
                <a:srgbClr val="1C83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96" name="Rectangle 345"/>
              <p:cNvSpPr>
                <a:spLocks noChangeArrowheads="1"/>
              </p:cNvSpPr>
              <p:nvPr/>
            </p:nvSpPr>
            <p:spPr bwMode="auto">
              <a:xfrm>
                <a:off x="3329" y="10350"/>
                <a:ext cx="430" cy="32"/>
              </a:xfrm>
              <a:prstGeom prst="rect">
                <a:avLst/>
              </a:prstGeom>
              <a:solidFill>
                <a:srgbClr val="1D82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97" name="Rectangle 346"/>
              <p:cNvSpPr>
                <a:spLocks noChangeArrowheads="1"/>
              </p:cNvSpPr>
              <p:nvPr/>
            </p:nvSpPr>
            <p:spPr bwMode="auto">
              <a:xfrm>
                <a:off x="3329" y="10382"/>
                <a:ext cx="430" cy="32"/>
              </a:xfrm>
              <a:prstGeom prst="rect">
                <a:avLst/>
              </a:prstGeom>
              <a:solidFill>
                <a:srgbClr val="1E81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98" name="Rectangle 347"/>
              <p:cNvSpPr>
                <a:spLocks noChangeArrowheads="1"/>
              </p:cNvSpPr>
              <p:nvPr/>
            </p:nvSpPr>
            <p:spPr bwMode="auto">
              <a:xfrm>
                <a:off x="3329" y="10414"/>
                <a:ext cx="430" cy="32"/>
              </a:xfrm>
              <a:prstGeom prst="rect">
                <a:avLst/>
              </a:prstGeom>
              <a:solidFill>
                <a:srgbClr val="1E80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499" name="Rectangle 348"/>
              <p:cNvSpPr>
                <a:spLocks noChangeArrowheads="1"/>
              </p:cNvSpPr>
              <p:nvPr/>
            </p:nvSpPr>
            <p:spPr bwMode="auto">
              <a:xfrm>
                <a:off x="3329" y="10446"/>
                <a:ext cx="430" cy="32"/>
              </a:xfrm>
              <a:prstGeom prst="rect">
                <a:avLst/>
              </a:prstGeom>
              <a:solidFill>
                <a:srgbClr val="1F7F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00" name="Rectangle 349"/>
              <p:cNvSpPr>
                <a:spLocks noChangeArrowheads="1"/>
              </p:cNvSpPr>
              <p:nvPr/>
            </p:nvSpPr>
            <p:spPr bwMode="auto">
              <a:xfrm>
                <a:off x="3329" y="10478"/>
                <a:ext cx="430" cy="36"/>
              </a:xfrm>
              <a:prstGeom prst="rect">
                <a:avLst/>
              </a:prstGeom>
              <a:solidFill>
                <a:srgbClr val="207E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01" name="Rectangle 350"/>
              <p:cNvSpPr>
                <a:spLocks noChangeArrowheads="1"/>
              </p:cNvSpPr>
              <p:nvPr/>
            </p:nvSpPr>
            <p:spPr bwMode="auto">
              <a:xfrm>
                <a:off x="3329" y="10514"/>
                <a:ext cx="430" cy="32"/>
              </a:xfrm>
              <a:prstGeom prst="rect">
                <a:avLst/>
              </a:prstGeom>
              <a:solidFill>
                <a:srgbClr val="217D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02" name="Rectangle 351"/>
              <p:cNvSpPr>
                <a:spLocks noChangeArrowheads="1"/>
              </p:cNvSpPr>
              <p:nvPr/>
            </p:nvSpPr>
            <p:spPr bwMode="auto">
              <a:xfrm>
                <a:off x="3329" y="10546"/>
                <a:ext cx="430" cy="32"/>
              </a:xfrm>
              <a:prstGeom prst="rect">
                <a:avLst/>
              </a:prstGeom>
              <a:solidFill>
                <a:srgbClr val="217CD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03" name="Rectangle 352"/>
              <p:cNvSpPr>
                <a:spLocks noChangeArrowheads="1"/>
              </p:cNvSpPr>
              <p:nvPr/>
            </p:nvSpPr>
            <p:spPr bwMode="auto">
              <a:xfrm>
                <a:off x="3329" y="10578"/>
                <a:ext cx="430" cy="32"/>
              </a:xfrm>
              <a:prstGeom prst="rect">
                <a:avLst/>
              </a:prstGeom>
              <a:solidFill>
                <a:srgbClr val="227B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04" name="Rectangle 353"/>
              <p:cNvSpPr>
                <a:spLocks noChangeArrowheads="1"/>
              </p:cNvSpPr>
              <p:nvPr/>
            </p:nvSpPr>
            <p:spPr bwMode="auto">
              <a:xfrm>
                <a:off x="3329" y="10610"/>
                <a:ext cx="430" cy="32"/>
              </a:xfrm>
              <a:prstGeom prst="rect">
                <a:avLst/>
              </a:prstGeom>
              <a:solidFill>
                <a:srgbClr val="237A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05" name="Rectangle 354"/>
              <p:cNvSpPr>
                <a:spLocks noChangeArrowheads="1"/>
              </p:cNvSpPr>
              <p:nvPr/>
            </p:nvSpPr>
            <p:spPr bwMode="auto">
              <a:xfrm>
                <a:off x="3329" y="10642"/>
                <a:ext cx="430" cy="32"/>
              </a:xfrm>
              <a:prstGeom prst="rect">
                <a:avLst/>
              </a:prstGeom>
              <a:solidFill>
                <a:srgbClr val="2479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06" name="Rectangle 355"/>
              <p:cNvSpPr>
                <a:spLocks noChangeArrowheads="1"/>
              </p:cNvSpPr>
              <p:nvPr/>
            </p:nvSpPr>
            <p:spPr bwMode="auto">
              <a:xfrm>
                <a:off x="3329" y="10674"/>
                <a:ext cx="430" cy="32"/>
              </a:xfrm>
              <a:prstGeom prst="rect">
                <a:avLst/>
              </a:prstGeom>
              <a:solidFill>
                <a:srgbClr val="2578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07" name="Rectangle 356"/>
              <p:cNvSpPr>
                <a:spLocks noChangeArrowheads="1"/>
              </p:cNvSpPr>
              <p:nvPr/>
            </p:nvSpPr>
            <p:spPr bwMode="auto">
              <a:xfrm>
                <a:off x="3329" y="10706"/>
                <a:ext cx="430" cy="32"/>
              </a:xfrm>
              <a:prstGeom prst="rect">
                <a:avLst/>
              </a:prstGeom>
              <a:solidFill>
                <a:srgbClr val="2577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08" name="Rectangle 357"/>
              <p:cNvSpPr>
                <a:spLocks noChangeArrowheads="1"/>
              </p:cNvSpPr>
              <p:nvPr/>
            </p:nvSpPr>
            <p:spPr bwMode="auto">
              <a:xfrm>
                <a:off x="3329" y="10738"/>
                <a:ext cx="430" cy="32"/>
              </a:xfrm>
              <a:prstGeom prst="rect">
                <a:avLst/>
              </a:prstGeom>
              <a:solidFill>
                <a:srgbClr val="2676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09" name="Rectangle 358"/>
              <p:cNvSpPr>
                <a:spLocks noChangeArrowheads="1"/>
              </p:cNvSpPr>
              <p:nvPr/>
            </p:nvSpPr>
            <p:spPr bwMode="auto">
              <a:xfrm>
                <a:off x="3329" y="10770"/>
                <a:ext cx="430" cy="36"/>
              </a:xfrm>
              <a:prstGeom prst="rect">
                <a:avLst/>
              </a:prstGeom>
              <a:solidFill>
                <a:srgbClr val="2775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10" name="Rectangle 359"/>
              <p:cNvSpPr>
                <a:spLocks noChangeArrowheads="1"/>
              </p:cNvSpPr>
              <p:nvPr/>
            </p:nvSpPr>
            <p:spPr bwMode="auto">
              <a:xfrm>
                <a:off x="3329" y="10806"/>
                <a:ext cx="430" cy="32"/>
              </a:xfrm>
              <a:prstGeom prst="rect">
                <a:avLst/>
              </a:prstGeom>
              <a:solidFill>
                <a:srgbClr val="2874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11" name="Rectangle 360"/>
              <p:cNvSpPr>
                <a:spLocks noChangeArrowheads="1"/>
              </p:cNvSpPr>
              <p:nvPr/>
            </p:nvSpPr>
            <p:spPr bwMode="auto">
              <a:xfrm>
                <a:off x="3329" y="10838"/>
                <a:ext cx="430" cy="32"/>
              </a:xfrm>
              <a:prstGeom prst="rect">
                <a:avLst/>
              </a:prstGeom>
              <a:solidFill>
                <a:srgbClr val="2873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12" name="Rectangle 361"/>
              <p:cNvSpPr>
                <a:spLocks noChangeArrowheads="1"/>
              </p:cNvSpPr>
              <p:nvPr/>
            </p:nvSpPr>
            <p:spPr bwMode="auto">
              <a:xfrm>
                <a:off x="3329" y="10870"/>
                <a:ext cx="430" cy="32"/>
              </a:xfrm>
              <a:prstGeom prst="rect">
                <a:avLst/>
              </a:prstGeom>
              <a:solidFill>
                <a:srgbClr val="2972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13" name="Rectangle 362"/>
              <p:cNvSpPr>
                <a:spLocks noChangeArrowheads="1"/>
              </p:cNvSpPr>
              <p:nvPr/>
            </p:nvSpPr>
            <p:spPr bwMode="auto">
              <a:xfrm>
                <a:off x="3329" y="10902"/>
                <a:ext cx="430" cy="32"/>
              </a:xfrm>
              <a:prstGeom prst="rect">
                <a:avLst/>
              </a:prstGeom>
              <a:solidFill>
                <a:srgbClr val="2A71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14" name="Rectangle 363"/>
              <p:cNvSpPr>
                <a:spLocks noChangeArrowheads="1"/>
              </p:cNvSpPr>
              <p:nvPr/>
            </p:nvSpPr>
            <p:spPr bwMode="auto">
              <a:xfrm>
                <a:off x="3329" y="10934"/>
                <a:ext cx="430" cy="32"/>
              </a:xfrm>
              <a:prstGeom prst="rect">
                <a:avLst/>
              </a:prstGeom>
              <a:solidFill>
                <a:srgbClr val="2B70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15" name="Rectangle 364"/>
              <p:cNvSpPr>
                <a:spLocks noChangeArrowheads="1"/>
              </p:cNvSpPr>
              <p:nvPr/>
            </p:nvSpPr>
            <p:spPr bwMode="auto">
              <a:xfrm>
                <a:off x="3329" y="10966"/>
                <a:ext cx="430" cy="32"/>
              </a:xfrm>
              <a:prstGeom prst="rect">
                <a:avLst/>
              </a:prstGeom>
              <a:solidFill>
                <a:srgbClr val="2C6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16" name="Rectangle 365"/>
              <p:cNvSpPr>
                <a:spLocks noChangeArrowheads="1"/>
              </p:cNvSpPr>
              <p:nvPr/>
            </p:nvSpPr>
            <p:spPr bwMode="auto">
              <a:xfrm>
                <a:off x="3329" y="10998"/>
                <a:ext cx="430" cy="32"/>
              </a:xfrm>
              <a:prstGeom prst="rect">
                <a:avLst/>
              </a:prstGeom>
              <a:solidFill>
                <a:srgbClr val="2C6E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17" name="Rectangle 366"/>
              <p:cNvSpPr>
                <a:spLocks noChangeArrowheads="1"/>
              </p:cNvSpPr>
              <p:nvPr/>
            </p:nvSpPr>
            <p:spPr bwMode="auto">
              <a:xfrm>
                <a:off x="3329" y="11030"/>
                <a:ext cx="430" cy="36"/>
              </a:xfrm>
              <a:prstGeom prst="rect">
                <a:avLst/>
              </a:prstGeom>
              <a:solidFill>
                <a:srgbClr val="2D6C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18" name="Rectangle 367"/>
              <p:cNvSpPr>
                <a:spLocks noChangeArrowheads="1"/>
              </p:cNvSpPr>
              <p:nvPr/>
            </p:nvSpPr>
            <p:spPr bwMode="auto">
              <a:xfrm>
                <a:off x="3329" y="11066"/>
                <a:ext cx="430" cy="32"/>
              </a:xfrm>
              <a:prstGeom prst="rect">
                <a:avLst/>
              </a:prstGeom>
              <a:solidFill>
                <a:srgbClr val="2E6B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19" name="Rectangle 368"/>
              <p:cNvSpPr>
                <a:spLocks noChangeArrowheads="1"/>
              </p:cNvSpPr>
              <p:nvPr/>
            </p:nvSpPr>
            <p:spPr bwMode="auto">
              <a:xfrm>
                <a:off x="3329" y="11098"/>
                <a:ext cx="430" cy="32"/>
              </a:xfrm>
              <a:prstGeom prst="rect">
                <a:avLst/>
              </a:prstGeom>
              <a:solidFill>
                <a:srgbClr val="2F6A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20" name="Rectangle 369"/>
              <p:cNvSpPr>
                <a:spLocks noChangeArrowheads="1"/>
              </p:cNvSpPr>
              <p:nvPr/>
            </p:nvSpPr>
            <p:spPr bwMode="auto">
              <a:xfrm>
                <a:off x="3329" y="11130"/>
                <a:ext cx="430" cy="32"/>
              </a:xfrm>
              <a:prstGeom prst="rect">
                <a:avLst/>
              </a:prstGeom>
              <a:solidFill>
                <a:srgbClr val="3069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21" name="Rectangle 370"/>
              <p:cNvSpPr>
                <a:spLocks noChangeArrowheads="1"/>
              </p:cNvSpPr>
              <p:nvPr/>
            </p:nvSpPr>
            <p:spPr bwMode="auto">
              <a:xfrm>
                <a:off x="3329" y="11162"/>
                <a:ext cx="430" cy="32"/>
              </a:xfrm>
              <a:prstGeom prst="rect">
                <a:avLst/>
              </a:prstGeom>
              <a:solidFill>
                <a:srgbClr val="3068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22" name="Rectangle 371"/>
              <p:cNvSpPr>
                <a:spLocks noChangeArrowheads="1"/>
              </p:cNvSpPr>
              <p:nvPr/>
            </p:nvSpPr>
            <p:spPr bwMode="auto">
              <a:xfrm>
                <a:off x="3329" y="11194"/>
                <a:ext cx="430" cy="32"/>
              </a:xfrm>
              <a:prstGeom prst="rect">
                <a:avLst/>
              </a:prstGeom>
              <a:solidFill>
                <a:srgbClr val="3167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23" name="Rectangle 372"/>
              <p:cNvSpPr>
                <a:spLocks noChangeArrowheads="1"/>
              </p:cNvSpPr>
              <p:nvPr/>
            </p:nvSpPr>
            <p:spPr bwMode="auto">
              <a:xfrm>
                <a:off x="3329" y="11226"/>
                <a:ext cx="430" cy="32"/>
              </a:xfrm>
              <a:prstGeom prst="rect">
                <a:avLst/>
              </a:prstGeom>
              <a:solidFill>
                <a:srgbClr val="3266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524" name="Rectangle 373"/>
              <p:cNvSpPr>
                <a:spLocks noChangeArrowheads="1"/>
              </p:cNvSpPr>
              <p:nvPr/>
            </p:nvSpPr>
            <p:spPr bwMode="auto">
              <a:xfrm>
                <a:off x="3329" y="11258"/>
                <a:ext cx="430" cy="12"/>
              </a:xfrm>
              <a:prstGeom prst="rect">
                <a:avLst/>
              </a:prstGeom>
              <a:solidFill>
                <a:srgbClr val="3266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sp>
          <p:nvSpPr>
            <p:cNvPr id="15370" name="Rectangle 374"/>
            <p:cNvSpPr>
              <a:spLocks noChangeArrowheads="1"/>
            </p:cNvSpPr>
            <p:nvPr/>
          </p:nvSpPr>
          <p:spPr bwMode="auto">
            <a:xfrm>
              <a:off x="3329" y="2956"/>
              <a:ext cx="434" cy="8318"/>
            </a:xfrm>
            <a:prstGeom prst="rect">
              <a:avLst/>
            </a:prstGeom>
            <a:noFill/>
            <a:ln w="2413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362" name="Rectangle 377"/>
          <p:cNvSpPr>
            <a:spLocks noChangeArrowheads="1"/>
          </p:cNvSpPr>
          <p:nvPr/>
        </p:nvSpPr>
        <p:spPr bwMode="auto">
          <a:xfrm>
            <a:off x="76200" y="152400"/>
            <a:ext cx="906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Tx/>
              <a:buNone/>
            </a:pPr>
            <a:r>
              <a:rPr lang="en-US" sz="2400" dirty="0">
                <a:solidFill>
                  <a:schemeClr val="bg1"/>
                </a:solidFill>
                <a:latin typeface="Century Gothic" charset="0"/>
              </a:rPr>
              <a:t>Matter exists in a wide temperature range: a few examples</a:t>
            </a:r>
            <a:endParaRPr lang="en-US" sz="2400" dirty="0">
              <a:latin typeface="Century Gothic" charset="0"/>
            </a:endParaRPr>
          </a:p>
        </p:txBody>
      </p:sp>
      <p:sp>
        <p:nvSpPr>
          <p:cNvPr id="15363" name="Rectangle 378"/>
          <p:cNvSpPr>
            <a:spLocks noChangeArrowheads="1"/>
          </p:cNvSpPr>
          <p:nvPr/>
        </p:nvSpPr>
        <p:spPr bwMode="auto">
          <a:xfrm>
            <a:off x="2362200" y="1135063"/>
            <a:ext cx="4778375"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457200" indent="-457200">
              <a:spcBef>
                <a:spcPct val="30000"/>
              </a:spcBef>
              <a:buFontTx/>
              <a:buNone/>
            </a:pPr>
            <a:r>
              <a:rPr lang="en-US" sz="1600" dirty="0">
                <a:solidFill>
                  <a:schemeClr val="tx1"/>
                </a:solidFill>
                <a:latin typeface="Century Gothic" charset="0"/>
              </a:rPr>
              <a:t>100</a:t>
            </a:r>
            <a:r>
              <a:rPr lang="en-US" sz="1200" dirty="0">
                <a:solidFill>
                  <a:schemeClr val="tx1"/>
                </a:solidFill>
                <a:latin typeface="Century Gothic" charset="0"/>
              </a:rPr>
              <a:t>,</a:t>
            </a:r>
            <a:r>
              <a:rPr lang="en-US" sz="1600" dirty="0">
                <a:solidFill>
                  <a:schemeClr val="tx1"/>
                </a:solidFill>
                <a:latin typeface="Century Gothic" charset="0"/>
              </a:rPr>
              <a:t>000,000 D, T nuclei fuse in tokamak</a:t>
            </a:r>
          </a:p>
          <a:p>
            <a:pPr marL="457200" indent="-457200">
              <a:spcBef>
                <a:spcPct val="30000"/>
              </a:spcBef>
              <a:buFontTx/>
              <a:buNone/>
            </a:pPr>
            <a:r>
              <a:rPr lang="en-US" sz="1600" dirty="0">
                <a:solidFill>
                  <a:schemeClr val="tx1"/>
                </a:solidFill>
                <a:latin typeface="Century Gothic" charset="0"/>
              </a:rPr>
              <a:t>16,000,000 center of sun (H fusion)</a:t>
            </a:r>
          </a:p>
          <a:p>
            <a:pPr marL="457200" indent="-457200">
              <a:spcBef>
                <a:spcPct val="30000"/>
              </a:spcBef>
              <a:buFontTx/>
              <a:buNone/>
            </a:pPr>
            <a:r>
              <a:rPr lang="en-US" sz="1600" dirty="0">
                <a:solidFill>
                  <a:schemeClr val="tx1"/>
                </a:solidFill>
                <a:latin typeface="Century Gothic" charset="0"/>
              </a:rPr>
              <a:t>100,000 lightning (no fusion, but ionized O, N)</a:t>
            </a:r>
          </a:p>
          <a:p>
            <a:pPr marL="457200" indent="-457200">
              <a:spcBef>
                <a:spcPct val="30000"/>
              </a:spcBef>
              <a:buFontTx/>
              <a:buNone/>
            </a:pPr>
            <a:r>
              <a:rPr lang="en-US" sz="1600" dirty="0">
                <a:solidFill>
                  <a:schemeClr val="tx1"/>
                </a:solidFill>
                <a:latin typeface="Century Gothic" charset="0"/>
              </a:rPr>
              <a:t>10,000 fluorescent light (Argon &amp; mercury ions)</a:t>
            </a:r>
          </a:p>
          <a:p>
            <a:pPr marL="457200" indent="-457200">
              <a:spcBef>
                <a:spcPct val="30000"/>
              </a:spcBef>
              <a:buFontTx/>
              <a:buNone/>
            </a:pPr>
            <a:r>
              <a:rPr lang="en-US" sz="1600" dirty="0">
                <a:solidFill>
                  <a:schemeClr val="tx1"/>
                </a:solidFill>
                <a:latin typeface="Century Gothic" charset="0"/>
              </a:rPr>
              <a:t>6,000 surface of sun (what we see) </a:t>
            </a:r>
          </a:p>
          <a:p>
            <a:pPr marL="457200" indent="-457200">
              <a:spcBef>
                <a:spcPct val="30000"/>
              </a:spcBef>
              <a:buFontTx/>
              <a:buNone/>
            </a:pPr>
            <a:r>
              <a:rPr lang="en-US" sz="1600" dirty="0">
                <a:solidFill>
                  <a:schemeClr val="tx1"/>
                </a:solidFill>
                <a:latin typeface="Century Gothic" charset="0"/>
              </a:rPr>
              <a:t>3,400 W (tungsten) melts</a:t>
            </a:r>
          </a:p>
          <a:p>
            <a:pPr marL="457200" indent="-457200">
              <a:spcBef>
                <a:spcPct val="30000"/>
              </a:spcBef>
              <a:buFontTx/>
              <a:buNone/>
            </a:pPr>
            <a:r>
              <a:rPr lang="en-US" sz="1600" dirty="0">
                <a:solidFill>
                  <a:schemeClr val="tx1"/>
                </a:solidFill>
                <a:latin typeface="Century Gothic" charset="0"/>
              </a:rPr>
              <a:t>1,500 Fe (iron) melts</a:t>
            </a:r>
          </a:p>
          <a:p>
            <a:pPr marL="457200" indent="-457200">
              <a:spcBef>
                <a:spcPct val="30000"/>
              </a:spcBef>
              <a:buFontTx/>
              <a:buNone/>
            </a:pPr>
            <a:r>
              <a:rPr lang="en-US" sz="1600" dirty="0">
                <a:solidFill>
                  <a:schemeClr val="tx1"/>
                </a:solidFill>
                <a:latin typeface="Century Gothic" charset="0"/>
              </a:rPr>
              <a:t>100 water boils at 1 </a:t>
            </a:r>
            <a:r>
              <a:rPr lang="en-US" sz="1600" dirty="0" err="1">
                <a:solidFill>
                  <a:schemeClr val="tx1"/>
                </a:solidFill>
                <a:latin typeface="Century Gothic" charset="0"/>
              </a:rPr>
              <a:t>atm</a:t>
            </a:r>
            <a:endParaRPr lang="en-US" sz="1600" dirty="0">
              <a:solidFill>
                <a:schemeClr val="tx1"/>
              </a:solidFill>
              <a:latin typeface="Century Gothic" charset="0"/>
            </a:endParaRPr>
          </a:p>
          <a:p>
            <a:pPr marL="457200" indent="-457200">
              <a:spcBef>
                <a:spcPct val="30000"/>
              </a:spcBef>
              <a:buFontTx/>
              <a:buNone/>
            </a:pPr>
            <a:r>
              <a:rPr lang="en-US" sz="1600" dirty="0">
                <a:solidFill>
                  <a:schemeClr val="tx1"/>
                </a:solidFill>
                <a:latin typeface="Century Gothic" charset="0"/>
              </a:rPr>
              <a:t>23 room temp</a:t>
            </a:r>
          </a:p>
          <a:p>
            <a:pPr marL="457200" indent="-457200">
              <a:spcBef>
                <a:spcPct val="30000"/>
              </a:spcBef>
              <a:buFontTx/>
              <a:buNone/>
            </a:pPr>
            <a:r>
              <a:rPr lang="en-US" sz="1600" dirty="0">
                <a:solidFill>
                  <a:schemeClr val="tx1"/>
                </a:solidFill>
                <a:latin typeface="Century Gothic" charset="0"/>
              </a:rPr>
              <a:t>0 water ice</a:t>
            </a:r>
          </a:p>
        </p:txBody>
      </p:sp>
      <p:sp>
        <p:nvSpPr>
          <p:cNvPr id="15364" name="Rectangle 754"/>
          <p:cNvSpPr>
            <a:spLocks noChangeArrowheads="1"/>
          </p:cNvSpPr>
          <p:nvPr/>
        </p:nvSpPr>
        <p:spPr bwMode="auto">
          <a:xfrm>
            <a:off x="0" y="4724400"/>
            <a:ext cx="1960563"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spcBef>
                <a:spcPct val="30000"/>
              </a:spcBef>
              <a:buFontTx/>
              <a:buNone/>
            </a:pPr>
            <a:r>
              <a:rPr lang="en-US" sz="1600">
                <a:solidFill>
                  <a:schemeClr val="tx1"/>
                </a:solidFill>
                <a:latin typeface="Century Gothic" charset="0"/>
              </a:rPr>
              <a:t>Dry Ice (CO</a:t>
            </a:r>
            <a:r>
              <a:rPr lang="en-US" sz="1600" baseline="-25000">
                <a:solidFill>
                  <a:schemeClr val="tx1"/>
                </a:solidFill>
                <a:latin typeface="Century Gothic" charset="0"/>
              </a:rPr>
              <a:t>2</a:t>
            </a:r>
            <a:r>
              <a:rPr lang="en-US" sz="1600">
                <a:solidFill>
                  <a:schemeClr val="tx1"/>
                </a:solidFill>
                <a:latin typeface="Century Gothic" charset="0"/>
              </a:rPr>
              <a:t>)  -78</a:t>
            </a:r>
          </a:p>
          <a:p>
            <a:pPr algn="r">
              <a:spcBef>
                <a:spcPct val="30000"/>
              </a:spcBef>
              <a:buFontTx/>
              <a:buNone/>
            </a:pPr>
            <a:r>
              <a:rPr lang="en-US" sz="1600">
                <a:solidFill>
                  <a:schemeClr val="tx1"/>
                </a:solidFill>
                <a:latin typeface="Century Gothic" charset="0"/>
              </a:rPr>
              <a:t>LN</a:t>
            </a:r>
            <a:r>
              <a:rPr lang="en-US" sz="1600" baseline="-25000">
                <a:solidFill>
                  <a:schemeClr val="tx1"/>
                </a:solidFill>
                <a:latin typeface="Century Gothic" charset="0"/>
              </a:rPr>
              <a:t>2</a:t>
            </a:r>
            <a:r>
              <a:rPr lang="en-US" sz="1600">
                <a:solidFill>
                  <a:schemeClr val="tx1"/>
                </a:solidFill>
                <a:latin typeface="Century Gothic" charset="0"/>
              </a:rPr>
              <a:t>  -196</a:t>
            </a:r>
          </a:p>
          <a:p>
            <a:pPr algn="r">
              <a:spcBef>
                <a:spcPct val="30000"/>
              </a:spcBef>
              <a:buFontTx/>
              <a:buNone/>
            </a:pPr>
            <a:r>
              <a:rPr lang="en-US" sz="1600">
                <a:solidFill>
                  <a:schemeClr val="tx1"/>
                </a:solidFill>
                <a:latin typeface="Century Gothic" charset="0"/>
              </a:rPr>
              <a:t>LHe  -269</a:t>
            </a:r>
          </a:p>
          <a:p>
            <a:pPr algn="r">
              <a:spcBef>
                <a:spcPct val="30000"/>
              </a:spcBef>
              <a:buFontTx/>
              <a:buNone/>
            </a:pPr>
            <a:r>
              <a:rPr lang="en-US" sz="1600">
                <a:solidFill>
                  <a:schemeClr val="tx1"/>
                </a:solidFill>
                <a:latin typeface="Century Gothic" charset="0"/>
              </a:rPr>
              <a:t>Abs. Zero  -273</a:t>
            </a:r>
          </a:p>
        </p:txBody>
      </p:sp>
      <p:sp>
        <p:nvSpPr>
          <p:cNvPr id="15365" name="Text Box 756"/>
          <p:cNvSpPr txBox="1">
            <a:spLocks noChangeArrowheads="1"/>
          </p:cNvSpPr>
          <p:nvPr/>
        </p:nvSpPr>
        <p:spPr bwMode="auto">
          <a:xfrm>
            <a:off x="990600" y="990600"/>
            <a:ext cx="928688"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200">
                <a:solidFill>
                  <a:schemeClr val="tx2"/>
                </a:solidFill>
                <a:latin typeface="Times New Roman" charset="0"/>
                <a:ea typeface="ＭＳ Ｐゴシック" charset="0"/>
                <a:cs typeface="ＭＳ Ｐゴシック" charset="0"/>
              </a:defRPr>
            </a:lvl1pPr>
            <a:lvl2pPr marL="742950" indent="-285750" eaLnBrk="0" hangingPunct="0">
              <a:defRPr sz="3200">
                <a:solidFill>
                  <a:schemeClr val="tx2"/>
                </a:solidFill>
                <a:latin typeface="Times New Roman" charset="0"/>
                <a:ea typeface="ＭＳ Ｐゴシック" charset="0"/>
              </a:defRPr>
            </a:lvl2pPr>
            <a:lvl3pPr marL="1143000" indent="-228600" eaLnBrk="0" hangingPunct="0">
              <a:defRPr sz="3200">
                <a:solidFill>
                  <a:schemeClr val="tx2"/>
                </a:solidFill>
                <a:latin typeface="Times New Roman" charset="0"/>
                <a:ea typeface="ＭＳ Ｐゴシック" charset="0"/>
              </a:defRPr>
            </a:lvl3pPr>
            <a:lvl4pPr marL="1600200" indent="-228600" eaLnBrk="0" hangingPunct="0">
              <a:defRPr sz="3200">
                <a:solidFill>
                  <a:schemeClr val="tx2"/>
                </a:solidFill>
                <a:latin typeface="Times New Roman" charset="0"/>
                <a:ea typeface="ＭＳ Ｐゴシック" charset="0"/>
              </a:defRPr>
            </a:lvl4pPr>
            <a:lvl5pPr marL="2057400" indent="-228600" eaLnBrk="0" hangingPunct="0">
              <a:defRPr sz="3200">
                <a:solidFill>
                  <a:schemeClr val="tx2"/>
                </a:solidFill>
                <a:latin typeface="Times New Roman" charset="0"/>
                <a:ea typeface="ＭＳ Ｐゴシック" charset="0"/>
              </a:defRPr>
            </a:lvl5pPr>
            <a:lvl6pPr marL="25146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6pPr>
            <a:lvl7pPr marL="29718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7pPr>
            <a:lvl8pPr marL="34290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8pPr>
            <a:lvl9pPr marL="3886200" indent="-228600" eaLnBrk="0" fontAlgn="base" hangingPunct="0">
              <a:spcBef>
                <a:spcPct val="20000"/>
              </a:spcBef>
              <a:spcAft>
                <a:spcPct val="0"/>
              </a:spcAft>
              <a:buClr>
                <a:schemeClr val="accent2"/>
              </a:buClr>
              <a:buSzPct val="80000"/>
              <a:buFont typeface="Wingdings" charset="0"/>
              <a:buChar char="l"/>
              <a:defRPr sz="3200">
                <a:solidFill>
                  <a:schemeClr val="tx2"/>
                </a:solidFill>
                <a:latin typeface="Times New Roman" charset="0"/>
                <a:ea typeface="ＭＳ Ｐゴシック" charset="0"/>
              </a:defRPr>
            </a:lvl9pPr>
          </a:lstStyle>
          <a:p>
            <a:pPr eaLnBrk="1" hangingPunct="1">
              <a:buFont typeface="Wingdings" charset="0"/>
              <a:buNone/>
            </a:pPr>
            <a:r>
              <a:rPr lang="en-US" sz="1800">
                <a:latin typeface="Century Gothic" charset="0"/>
              </a:rPr>
              <a:t>Celsius</a:t>
            </a:r>
          </a:p>
        </p:txBody>
      </p:sp>
      <p:pic>
        <p:nvPicPr>
          <p:cNvPr id="15366" name="Picture 75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2819400"/>
            <a:ext cx="20574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75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15200" y="914400"/>
            <a:ext cx="18288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75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76600" y="4549775"/>
            <a:ext cx="1981200" cy="15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52400" y="152400"/>
            <a:ext cx="8991600" cy="719137"/>
          </a:xfrm>
          <a:noFill/>
        </p:spPr>
        <p:txBody>
          <a:bodyPr lIns="90487" tIns="44450" rIns="90487" bIns="44450"/>
          <a:lstStyle/>
          <a:p>
            <a:pPr eaLnBrk="1" hangingPunct="1"/>
            <a:r>
              <a:rPr lang="en-US" b="0" dirty="0">
                <a:latin typeface="Century Gothic" charset="0"/>
                <a:ea typeface="ＭＳ Ｐゴシック" charset="0"/>
                <a:cs typeface="ＭＳ Ｐゴシック" charset="0"/>
              </a:rPr>
              <a:t>Plasma is Called the 4</a:t>
            </a:r>
            <a:r>
              <a:rPr lang="en-US" b="0" baseline="30000" dirty="0">
                <a:latin typeface="Century Gothic" charset="0"/>
                <a:ea typeface="ＭＳ Ｐゴシック" charset="0"/>
                <a:cs typeface="ＭＳ Ｐゴシック" charset="0"/>
              </a:rPr>
              <a:t>th</a:t>
            </a:r>
            <a:r>
              <a:rPr lang="en-US" b="0" dirty="0">
                <a:latin typeface="Century Gothic" charset="0"/>
                <a:ea typeface="ＭＳ Ｐゴシック" charset="0"/>
                <a:cs typeface="ＭＳ Ｐゴシック" charset="0"/>
              </a:rPr>
              <a:t> State of Matter and it is the 1</a:t>
            </a:r>
            <a:r>
              <a:rPr lang="en-US" b="0" baseline="30000" dirty="0">
                <a:latin typeface="Century Gothic" charset="0"/>
                <a:ea typeface="ＭＳ Ｐゴシック" charset="0"/>
                <a:cs typeface="ＭＳ Ｐゴシック" charset="0"/>
              </a:rPr>
              <a:t>st</a:t>
            </a:r>
            <a:r>
              <a:rPr lang="en-US" b="0" dirty="0">
                <a:latin typeface="Century Gothic" charset="0"/>
                <a:ea typeface="ＭＳ Ｐゴシック" charset="0"/>
                <a:cs typeface="ＭＳ Ｐゴシック" charset="0"/>
              </a:rPr>
              <a:t> Step to Fusion</a:t>
            </a:r>
          </a:p>
        </p:txBody>
      </p:sp>
      <p:sp>
        <p:nvSpPr>
          <p:cNvPr id="17410" name="Rectangle 3"/>
          <p:cNvSpPr>
            <a:spLocks noGrp="1" noChangeArrowheads="1"/>
          </p:cNvSpPr>
          <p:nvPr>
            <p:ph type="body" idx="1"/>
          </p:nvPr>
        </p:nvSpPr>
        <p:spPr>
          <a:xfrm>
            <a:off x="152400" y="1447800"/>
            <a:ext cx="4114800" cy="3581400"/>
          </a:xfrm>
          <a:noFill/>
        </p:spPr>
        <p:txBody>
          <a:bodyPr lIns="90487" tIns="44450" rIns="90487" bIns="44450"/>
          <a:lstStyle/>
          <a:p>
            <a:pPr eaLnBrk="1" hangingPunct="1"/>
            <a:r>
              <a:rPr lang="en-US" sz="1800" b="0" dirty="0">
                <a:latin typeface="Century Gothic" charset="0"/>
                <a:ea typeface="ＭＳ Ｐゴシック" charset="0"/>
                <a:cs typeface="ＭＳ Ｐゴシック" charset="0"/>
              </a:rPr>
              <a:t>A plasma is an ionized gas (1 or more e- removed from, or added to, a neutral atom).</a:t>
            </a:r>
          </a:p>
          <a:p>
            <a:pPr eaLnBrk="1" hangingPunct="1"/>
            <a:r>
              <a:rPr lang="en-US" sz="1800" b="0" dirty="0">
                <a:latin typeface="Century Gothic" charset="0"/>
                <a:ea typeface="ＭＳ Ｐゴシック" charset="0"/>
                <a:cs typeface="ＭＳ Ｐゴシック" charset="0"/>
              </a:rPr>
              <a:t>Plasma is called the </a:t>
            </a:r>
            <a:r>
              <a:rPr lang="ja-JP" altLang="en-US" sz="1800" b="0">
                <a:latin typeface="Century Gothic" charset="0"/>
                <a:ea typeface="ＭＳ Ｐゴシック" charset="0"/>
                <a:cs typeface="ＭＳ Ｐゴシック" charset="0"/>
              </a:rPr>
              <a:t>“</a:t>
            </a:r>
            <a:r>
              <a:rPr lang="en-US" altLang="ja-JP" sz="1800" b="0" dirty="0">
                <a:latin typeface="Century Gothic" charset="0"/>
                <a:ea typeface="ＭＳ Ｐゴシック" charset="0"/>
                <a:cs typeface="ＭＳ Ｐゴシック" charset="0"/>
              </a:rPr>
              <a:t>4th state of matter.</a:t>
            </a:r>
            <a:r>
              <a:rPr lang="ja-JP" altLang="en-US" sz="1800" b="0">
                <a:latin typeface="Century Gothic" charset="0"/>
                <a:ea typeface="ＭＳ Ｐゴシック" charset="0"/>
                <a:cs typeface="ＭＳ Ｐゴシック" charset="0"/>
              </a:rPr>
              <a:t>”</a:t>
            </a:r>
            <a:r>
              <a:rPr lang="en-US" altLang="ja-JP" sz="1800" b="0" dirty="0">
                <a:latin typeface="Century Gothic" charset="0"/>
                <a:ea typeface="ＭＳ Ｐゴシック" charset="0"/>
                <a:cs typeface="ＭＳ Ｐゴシック" charset="0"/>
              </a:rPr>
              <a:t> Why?</a:t>
            </a:r>
          </a:p>
          <a:p>
            <a:pPr eaLnBrk="1" hangingPunct="1"/>
            <a:r>
              <a:rPr lang="en-US" sz="1800" b="0" dirty="0">
                <a:latin typeface="Century Gothic" charset="0"/>
                <a:ea typeface="ＭＳ Ｐゴシック" charset="0"/>
                <a:cs typeface="ＭＳ Ｐゴシック" charset="0"/>
              </a:rPr>
              <a:t>About 99% of the visible mass of the universe is in a plasma state of matter. </a:t>
            </a:r>
          </a:p>
          <a:p>
            <a:pPr lvl="1" eaLnBrk="1" hangingPunct="1"/>
            <a:r>
              <a:rPr lang="en-US" sz="1600" b="0" dirty="0">
                <a:latin typeface="Century Gothic" charset="0"/>
                <a:ea typeface="ＭＳ Ｐゴシック" charset="0"/>
                <a:cs typeface="ＭＳ Ｐゴシック" charset="0"/>
              </a:rPr>
              <a:t>However, this is relatively little of the overall matter of the universe – about 96% of the universe is dark energy + dark matter!</a:t>
            </a:r>
          </a:p>
          <a:p>
            <a:pPr eaLnBrk="1" hangingPunct="1"/>
            <a:r>
              <a:rPr lang="ja-JP" altLang="en-US" sz="1800" b="0">
                <a:latin typeface="Century Gothic" charset="0"/>
                <a:ea typeface="ＭＳ Ｐゴシック" charset="0"/>
                <a:cs typeface="ＭＳ Ｐゴシック" charset="0"/>
              </a:rPr>
              <a:t>‘</a:t>
            </a:r>
            <a:r>
              <a:rPr lang="en-US" altLang="ja-JP" sz="1800" b="0" dirty="0">
                <a:latin typeface="Century Gothic" charset="0"/>
                <a:ea typeface="ＭＳ Ｐゴシック" charset="0"/>
                <a:cs typeface="ＭＳ Ｐゴシック" charset="0"/>
              </a:rPr>
              <a:t>Plasma</a:t>
            </a:r>
            <a:r>
              <a:rPr lang="ja-JP" altLang="en-US" sz="1800" b="0">
                <a:latin typeface="Century Gothic" charset="0"/>
                <a:ea typeface="ＭＳ Ｐゴシック" charset="0"/>
                <a:cs typeface="ＭＳ Ｐゴシック" charset="0"/>
              </a:rPr>
              <a:t>’</a:t>
            </a:r>
            <a:r>
              <a:rPr lang="en-US" altLang="ja-JP" sz="1800" b="0" dirty="0">
                <a:latin typeface="Century Gothic" charset="0"/>
                <a:ea typeface="ＭＳ Ｐゴシック" charset="0"/>
                <a:cs typeface="ＭＳ Ｐゴシック" charset="0"/>
              </a:rPr>
              <a:t> was coined by Tonks and Langmuir in (1929)</a:t>
            </a:r>
            <a:endParaRPr lang="en-US" sz="1800" b="0" dirty="0">
              <a:latin typeface="Century Gothic" charset="0"/>
              <a:ea typeface="ＭＳ Ｐゴシック" charset="0"/>
              <a:cs typeface="ＭＳ Ｐゴシック" charset="0"/>
            </a:endParaRPr>
          </a:p>
        </p:txBody>
      </p:sp>
      <p:pic>
        <p:nvPicPr>
          <p:cNvPr id="3" name="Picture 2" descr="A picture containing outdoor object&#10;&#10;Description automatically generated">
            <a:extLst>
              <a:ext uri="{FF2B5EF4-FFF2-40B4-BE49-F238E27FC236}">
                <a16:creationId xmlns:a16="http://schemas.microsoft.com/office/drawing/2014/main" id="{2D444EA3-EDC4-F55F-D0A1-8C8279F660F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301343" y="1219200"/>
            <a:ext cx="4876947" cy="44196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0"/>
            <a:ext cx="7391400" cy="990600"/>
          </a:xfrm>
          <a:noFill/>
        </p:spPr>
        <p:txBody>
          <a:bodyPr lIns="90487" tIns="44450" rIns="90487" bIns="44450"/>
          <a:lstStyle/>
          <a:p>
            <a:pPr eaLnBrk="1" hangingPunct="1"/>
            <a:r>
              <a:rPr lang="en-US" dirty="0">
                <a:latin typeface="Century Gothic" charset="0"/>
                <a:ea typeface="ＭＳ Ｐゴシック" charset="0"/>
                <a:cs typeface="ＭＳ Ｐゴシック" charset="0"/>
              </a:rPr>
              <a:t> </a:t>
            </a:r>
            <a:r>
              <a:rPr lang="en-US" b="0" dirty="0">
                <a:latin typeface="Century Gothic" charset="0"/>
                <a:ea typeface="ＭＳ Ｐゴシック" charset="0"/>
                <a:cs typeface="ＭＳ Ｐゴシック" charset="0"/>
              </a:rPr>
              <a:t>Where can plasma be found?</a:t>
            </a:r>
          </a:p>
        </p:txBody>
      </p:sp>
      <p:sp>
        <p:nvSpPr>
          <p:cNvPr id="19458" name="Rectangle 3"/>
          <p:cNvSpPr>
            <a:spLocks noGrp="1" noChangeArrowheads="1"/>
          </p:cNvSpPr>
          <p:nvPr>
            <p:ph type="body" idx="1"/>
          </p:nvPr>
        </p:nvSpPr>
        <p:spPr>
          <a:xfrm>
            <a:off x="2209800" y="1371600"/>
            <a:ext cx="4648200" cy="3124200"/>
          </a:xfrm>
          <a:noFill/>
        </p:spPr>
        <p:txBody>
          <a:bodyPr lIns="90487" tIns="44450" rIns="90487" bIns="44450"/>
          <a:lstStyle/>
          <a:p>
            <a:pPr eaLnBrk="1" hangingPunct="1"/>
            <a:r>
              <a:rPr lang="en-US" sz="1800" b="0" dirty="0">
                <a:ea typeface="ＭＳ Ｐゴシック" charset="0"/>
                <a:cs typeface="ＭＳ Ｐゴシック" charset="0"/>
              </a:rPr>
              <a:t>Examples of plasmas on Earth:</a:t>
            </a:r>
          </a:p>
          <a:p>
            <a:pPr lvl="1" eaLnBrk="1" hangingPunct="1"/>
            <a:r>
              <a:rPr lang="en-US" sz="1800" dirty="0">
                <a:ea typeface="ＭＳ Ｐゴシック" charset="0"/>
              </a:rPr>
              <a:t>Lightning</a:t>
            </a:r>
          </a:p>
          <a:p>
            <a:pPr lvl="1" eaLnBrk="1" hangingPunct="1">
              <a:lnSpc>
                <a:spcPct val="150000"/>
              </a:lnSpc>
            </a:pPr>
            <a:r>
              <a:rPr lang="en-US" sz="1800" dirty="0">
                <a:ea typeface="ＭＳ Ｐゴシック" charset="0"/>
              </a:rPr>
              <a:t>Neon and Fluorescent Lights</a:t>
            </a:r>
          </a:p>
          <a:p>
            <a:pPr lvl="1" eaLnBrk="1" hangingPunct="1">
              <a:lnSpc>
                <a:spcPct val="150000"/>
              </a:lnSpc>
            </a:pPr>
            <a:r>
              <a:rPr lang="en-US" sz="1800" dirty="0">
                <a:ea typeface="ＭＳ Ｐゴシック" charset="0"/>
              </a:rPr>
              <a:t>Laboratory Experiments</a:t>
            </a:r>
          </a:p>
          <a:p>
            <a:pPr eaLnBrk="1" hangingPunct="1"/>
            <a:r>
              <a:rPr lang="en-US" sz="1800" b="0" dirty="0">
                <a:ea typeface="ＭＳ Ｐゴシック" charset="0"/>
                <a:cs typeface="ＭＳ Ｐゴシック" charset="0"/>
              </a:rPr>
              <a:t>Examples of astrophysical plasmas:</a:t>
            </a:r>
          </a:p>
          <a:p>
            <a:pPr lvl="1" eaLnBrk="1" hangingPunct="1">
              <a:lnSpc>
                <a:spcPct val="150000"/>
              </a:lnSpc>
            </a:pPr>
            <a:r>
              <a:rPr lang="en-US" sz="1800" dirty="0">
                <a:ea typeface="ＭＳ Ｐゴシック" charset="0"/>
              </a:rPr>
              <a:t>The sun and the solar wind</a:t>
            </a:r>
          </a:p>
          <a:p>
            <a:pPr lvl="1" eaLnBrk="1" hangingPunct="1">
              <a:lnSpc>
                <a:spcPct val="150000"/>
              </a:lnSpc>
            </a:pPr>
            <a:r>
              <a:rPr lang="en-US" sz="1800" dirty="0">
                <a:ea typeface="ＭＳ Ｐゴシック" charset="0"/>
              </a:rPr>
              <a:t>Stars, interstellar medium</a:t>
            </a:r>
            <a:endParaRPr lang="en-US" sz="1800" dirty="0">
              <a:solidFill>
                <a:schemeClr val="folHlink"/>
              </a:solidFill>
              <a:ea typeface="ＭＳ Ｐゴシック" charset="0"/>
            </a:endParaRPr>
          </a:p>
        </p:txBody>
      </p:sp>
      <p:pic>
        <p:nvPicPr>
          <p:cNvPr id="19459"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14400"/>
            <a:ext cx="2133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9460" name="Picture 5" descr="Neon Ligh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0" y="914400"/>
            <a:ext cx="22860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6" descr="Alcator Plasm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58000" y="2667000"/>
            <a:ext cx="22860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7" descr="Solar Prominenc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58000" y="4343400"/>
            <a:ext cx="22860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3" name="Picture 8" descr="Stellar Medium"/>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34000" y="4343400"/>
            <a:ext cx="15240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0">
            <a:extLst>
              <a:ext uri="{FF2B5EF4-FFF2-40B4-BE49-F238E27FC236}">
                <a16:creationId xmlns:a16="http://schemas.microsoft.com/office/drawing/2014/main" id="{F7100AF4-9986-79A0-5932-B271FE732C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24200"/>
            <a:ext cx="4343400" cy="298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14">
            <a:extLst>
              <a:ext uri="{FF2B5EF4-FFF2-40B4-BE49-F238E27FC236}">
                <a16:creationId xmlns:a16="http://schemas.microsoft.com/office/drawing/2014/main" id="{E3E67DE3-386B-CA88-E474-FA8B6DCB484C}"/>
              </a:ext>
            </a:extLst>
          </p:cNvPr>
          <p:cNvSpPr>
            <a:spLocks noGrp="1" noChangeArrowheads="1"/>
          </p:cNvSpPr>
          <p:nvPr>
            <p:ph type="title"/>
          </p:nvPr>
        </p:nvSpPr>
        <p:spPr>
          <a:xfrm>
            <a:off x="228600" y="152400"/>
            <a:ext cx="8686800" cy="762000"/>
          </a:xfrm>
        </p:spPr>
        <p:txBody>
          <a:bodyPr/>
          <a:lstStyle/>
          <a:p>
            <a:r>
              <a:rPr lang="en-US" altLang="en-US" b="0" dirty="0">
                <a:ea typeface="ＭＳ Ｐゴシック" panose="020B0600070205080204" pitchFamily="34" charset="-128"/>
              </a:rPr>
              <a:t>Auroras are particularly impressive displays of plasma seen on (and from) Earth</a:t>
            </a:r>
          </a:p>
        </p:txBody>
      </p:sp>
      <p:sp>
        <p:nvSpPr>
          <p:cNvPr id="3" name="TextBox 2">
            <a:extLst>
              <a:ext uri="{FF2B5EF4-FFF2-40B4-BE49-F238E27FC236}">
                <a16:creationId xmlns:a16="http://schemas.microsoft.com/office/drawing/2014/main" id="{2B0D8B42-2056-794F-BC65-32BC8B18D6C1}"/>
              </a:ext>
            </a:extLst>
          </p:cNvPr>
          <p:cNvSpPr txBox="1"/>
          <p:nvPr/>
        </p:nvSpPr>
        <p:spPr>
          <a:xfrm>
            <a:off x="152400" y="1143000"/>
            <a:ext cx="8915400" cy="1754326"/>
          </a:xfrm>
          <a:prstGeom prst="rect">
            <a:avLst/>
          </a:prstGeom>
          <a:noFill/>
        </p:spPr>
        <p:txBody>
          <a:bodyPr wrap="square" rtlCol="0">
            <a:spAutoFit/>
          </a:bodyPr>
          <a:lstStyle/>
          <a:p>
            <a:pPr>
              <a:buNone/>
            </a:pPr>
            <a:r>
              <a:rPr lang="en-US" sz="1800" dirty="0">
                <a:latin typeface="+mn-lt"/>
              </a:rPr>
              <a:t>Auroras are formed from the light emitted by </a:t>
            </a:r>
            <a:r>
              <a:rPr lang="en-US" sz="1800" dirty="0">
                <a:solidFill>
                  <a:srgbClr val="FF0000"/>
                </a:solidFill>
                <a:latin typeface="+mn-lt"/>
              </a:rPr>
              <a:t>excited and ionized molecules</a:t>
            </a:r>
            <a:r>
              <a:rPr lang="en-US" sz="1800" dirty="0">
                <a:latin typeface="+mn-lt"/>
              </a:rPr>
              <a:t> of a planet’s atmosphere.  The excitation and ionization occur from collisions with charged particles trapped in a planet’s magnetic fields.  The charged particles emanate from the universe - primarily the sun, in the case of Earth’s auroras (left image), and from the sun and the volcanic moon, Io, in Jupiter’s case (right image).</a:t>
            </a:r>
          </a:p>
        </p:txBody>
      </p:sp>
      <p:pic>
        <p:nvPicPr>
          <p:cNvPr id="30722" name="Picture 2" descr="The cause of Jupiter's glowing “northern lights” is finally revealed">
            <a:extLst>
              <a:ext uri="{FF2B5EF4-FFF2-40B4-BE49-F238E27FC236}">
                <a16:creationId xmlns:a16="http://schemas.microsoft.com/office/drawing/2014/main" id="{8E5F13E0-1DB7-7BA4-AF1A-8AA7B00A8F9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54285" y="3124200"/>
            <a:ext cx="4789715"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33400" y="0"/>
            <a:ext cx="8305800" cy="1066800"/>
          </a:xfrm>
          <a:noFill/>
        </p:spPr>
        <p:txBody>
          <a:bodyPr lIns="90487" tIns="44450" rIns="90487" bIns="44450"/>
          <a:lstStyle/>
          <a:p>
            <a:pPr eaLnBrk="1" hangingPunct="1"/>
            <a:r>
              <a:rPr lang="en-US" dirty="0">
                <a:latin typeface="Century Gothic" charset="0"/>
                <a:ea typeface="ＭＳ Ｐゴシック" charset="0"/>
                <a:cs typeface="ＭＳ Ｐゴシック" charset="0"/>
              </a:rPr>
              <a:t> </a:t>
            </a:r>
            <a:r>
              <a:rPr lang="en-US" b="0" dirty="0">
                <a:latin typeface="Century Gothic" charset="0"/>
                <a:ea typeface="ＭＳ Ｐゴシック" charset="0"/>
                <a:cs typeface="ＭＳ Ｐゴシック" charset="0"/>
              </a:rPr>
              <a:t>Why are we interested in plasmas?</a:t>
            </a:r>
          </a:p>
        </p:txBody>
      </p:sp>
      <p:sp>
        <p:nvSpPr>
          <p:cNvPr id="21506" name="Rectangle 3"/>
          <p:cNvSpPr>
            <a:spLocks noGrp="1" noChangeArrowheads="1"/>
          </p:cNvSpPr>
          <p:nvPr>
            <p:ph type="body" idx="1"/>
          </p:nvPr>
        </p:nvSpPr>
        <p:spPr>
          <a:xfrm>
            <a:off x="381000" y="1066800"/>
            <a:ext cx="8382000" cy="4800600"/>
          </a:xfrm>
          <a:noFill/>
        </p:spPr>
        <p:txBody>
          <a:bodyPr lIns="90487" tIns="44450" rIns="90487" bIns="44450"/>
          <a:lstStyle/>
          <a:p>
            <a:pPr eaLnBrk="1" hangingPunct="1"/>
            <a:r>
              <a:rPr lang="en-US" sz="2200" dirty="0">
                <a:latin typeface="Century Gothic" charset="0"/>
                <a:ea typeface="ＭＳ Ｐゴシック" charset="0"/>
                <a:cs typeface="ＭＳ Ｐゴシック" charset="0"/>
              </a:rPr>
              <a:t>Fusion Energy</a:t>
            </a:r>
            <a:endParaRPr lang="en-US" sz="2200" b="0" dirty="0">
              <a:latin typeface="Century Gothic" charset="0"/>
              <a:ea typeface="ＭＳ Ｐゴシック" charset="0"/>
              <a:cs typeface="ＭＳ Ｐゴシック" charset="0"/>
            </a:endParaRPr>
          </a:p>
          <a:p>
            <a:pPr lvl="1" eaLnBrk="1" hangingPunct="1"/>
            <a:r>
              <a:rPr lang="en-US" dirty="0">
                <a:latin typeface="Century Gothic" charset="0"/>
                <a:ea typeface="ＭＳ Ｐゴシック" charset="0"/>
              </a:rPr>
              <a:t>Potential source of relatively safe &amp; clean, sustainable &amp; abundant energy.</a:t>
            </a:r>
          </a:p>
          <a:p>
            <a:pPr eaLnBrk="1" hangingPunct="1"/>
            <a:r>
              <a:rPr lang="en-US" sz="2200" dirty="0">
                <a:latin typeface="Century Gothic" charset="0"/>
                <a:ea typeface="ＭＳ Ｐゴシック" charset="0"/>
                <a:cs typeface="ＭＳ Ｐゴシック" charset="0"/>
              </a:rPr>
              <a:t>Astrophysics</a:t>
            </a:r>
          </a:p>
          <a:p>
            <a:pPr lvl="1" eaLnBrk="1" hangingPunct="1"/>
            <a:r>
              <a:rPr lang="en-US" dirty="0">
                <a:latin typeface="Century Gothic" charset="0"/>
                <a:ea typeface="ＭＳ Ｐゴシック" charset="0"/>
              </a:rPr>
              <a:t>Understanding plasmas helps us to understand stars and stellar evolution. Interaction of solar wind particles and Earth</a:t>
            </a:r>
            <a:r>
              <a:rPr lang="ja-JP" altLang="en-US">
                <a:latin typeface="Century Gothic" charset="0"/>
                <a:ea typeface="ＭＳ Ｐゴシック" charset="0"/>
              </a:rPr>
              <a:t>’</a:t>
            </a:r>
            <a:r>
              <a:rPr lang="en-US" altLang="ja-JP" dirty="0">
                <a:latin typeface="Century Gothic" charset="0"/>
                <a:ea typeface="ＭＳ Ｐゴシック" charset="0"/>
              </a:rPr>
              <a:t>s magnetic field.</a:t>
            </a:r>
          </a:p>
          <a:p>
            <a:pPr eaLnBrk="1" hangingPunct="1"/>
            <a:r>
              <a:rPr lang="en-US" sz="2200" dirty="0">
                <a:latin typeface="Century Gothic" charset="0"/>
                <a:ea typeface="ＭＳ Ｐゴシック" charset="0"/>
                <a:cs typeface="ＭＳ Ｐゴシック" charset="0"/>
              </a:rPr>
              <a:t>Upper atmospheric dynamics</a:t>
            </a:r>
            <a:endParaRPr lang="en-US" sz="2200" b="0" dirty="0">
              <a:latin typeface="Century Gothic" charset="0"/>
              <a:ea typeface="ＭＳ Ｐゴシック" charset="0"/>
              <a:cs typeface="ＭＳ Ｐゴシック" charset="0"/>
            </a:endParaRPr>
          </a:p>
          <a:p>
            <a:pPr lvl="1" eaLnBrk="1" hangingPunct="1"/>
            <a:r>
              <a:rPr lang="en-US" dirty="0">
                <a:latin typeface="Century Gothic" charset="0"/>
                <a:ea typeface="ＭＳ Ｐゴシック" charset="0"/>
              </a:rPr>
              <a:t>The ionosphere is a plasma.</a:t>
            </a:r>
          </a:p>
          <a:p>
            <a:pPr eaLnBrk="1" hangingPunct="1"/>
            <a:r>
              <a:rPr lang="en-US" sz="2200" dirty="0">
                <a:latin typeface="Century Gothic" charset="0"/>
                <a:ea typeface="ＭＳ Ｐゴシック" charset="0"/>
                <a:cs typeface="ＭＳ Ｐゴシック" charset="0"/>
              </a:rPr>
              <a:t>Plasma Applications</a:t>
            </a:r>
            <a:endParaRPr lang="en-US" sz="2200" b="0" dirty="0">
              <a:latin typeface="Century Gothic" charset="0"/>
              <a:ea typeface="ＭＳ Ｐゴシック" charset="0"/>
              <a:cs typeface="ＭＳ Ｐゴシック" charset="0"/>
            </a:endParaRPr>
          </a:p>
          <a:p>
            <a:pPr lvl="1" eaLnBrk="1" hangingPunct="1"/>
            <a:r>
              <a:rPr lang="en-US" dirty="0">
                <a:latin typeface="Century Gothic" charset="0"/>
                <a:ea typeface="ＭＳ Ｐゴシック" charset="0"/>
              </a:rPr>
              <a:t>Plasmas can be used to build computer chips,  to clean up toxic waste, and drive space craft.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0" y="195263"/>
            <a:ext cx="9144000" cy="676275"/>
          </a:xfrm>
          <a:noFill/>
        </p:spPr>
        <p:txBody>
          <a:bodyPr lIns="90487" tIns="44450" rIns="90487" bIns="44450"/>
          <a:lstStyle/>
          <a:p>
            <a:pPr eaLnBrk="1" hangingPunct="1"/>
            <a:r>
              <a:rPr lang="en-US" sz="2200" b="0" dirty="0">
                <a:latin typeface="Century Gothic" charset="0"/>
                <a:ea typeface="ＭＳ Ｐゴシック" charset="0"/>
                <a:cs typeface="ＭＳ Ｐゴシック" charset="0"/>
              </a:rPr>
              <a:t>Methods for confinement – or, how do you hold on to something that is &gt; 5,000 K?</a:t>
            </a:r>
            <a:endParaRPr lang="en-US" sz="2200" b="0" dirty="0">
              <a:solidFill>
                <a:schemeClr val="tx1"/>
              </a:solidFill>
              <a:latin typeface="Century Gothic" charset="0"/>
              <a:ea typeface="ＭＳ Ｐゴシック" charset="0"/>
              <a:cs typeface="ＭＳ Ｐゴシック" charset="0"/>
            </a:endParaRPr>
          </a:p>
        </p:txBody>
      </p:sp>
      <p:pic>
        <p:nvPicPr>
          <p:cNvPr id="23554"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3800" y="1295400"/>
            <a:ext cx="5211763" cy="410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3555" name="Rectangle 5"/>
          <p:cNvSpPr>
            <a:spLocks noGrp="1" noChangeArrowheads="1"/>
          </p:cNvSpPr>
          <p:nvPr>
            <p:ph type="body" sz="half" idx="1"/>
          </p:nvPr>
        </p:nvSpPr>
        <p:spPr>
          <a:xfrm>
            <a:off x="381000" y="1219200"/>
            <a:ext cx="3276600" cy="4572000"/>
          </a:xfrm>
          <a:noFill/>
        </p:spPr>
        <p:txBody>
          <a:bodyPr lIns="90487" tIns="44450" rIns="90487" bIns="44450"/>
          <a:lstStyle/>
          <a:p>
            <a:pPr eaLnBrk="1" hangingPunct="1"/>
            <a:r>
              <a:rPr lang="en-US" sz="2200" b="0" dirty="0">
                <a:latin typeface="Century Gothic" charset="0"/>
                <a:ea typeface="ＭＳ Ｐゴシック" charset="0"/>
                <a:cs typeface="ＭＳ Ｐゴシック" charset="0"/>
              </a:rPr>
              <a:t>Hot plasmas are confined with </a:t>
            </a:r>
            <a:r>
              <a:rPr lang="en-US" sz="2200" b="0" dirty="0">
                <a:solidFill>
                  <a:srgbClr val="FF0000"/>
                </a:solidFill>
                <a:latin typeface="Century Gothic" charset="0"/>
                <a:ea typeface="ＭＳ Ｐゴシック" charset="0"/>
                <a:cs typeface="ＭＳ Ｐゴシック" charset="0"/>
              </a:rPr>
              <a:t>gravitational fields </a:t>
            </a:r>
            <a:r>
              <a:rPr lang="en-US" sz="2200" b="0" dirty="0">
                <a:latin typeface="Century Gothic" charset="0"/>
                <a:ea typeface="ＭＳ Ｐゴシック" charset="0"/>
                <a:cs typeface="ＭＳ Ｐゴシック" charset="0"/>
              </a:rPr>
              <a:t>in stars.</a:t>
            </a:r>
          </a:p>
          <a:p>
            <a:pPr eaLnBrk="1" hangingPunct="1">
              <a:buFontTx/>
              <a:buNone/>
            </a:pPr>
            <a:endParaRPr lang="en-US" sz="2200" b="0" dirty="0">
              <a:latin typeface="Century Gothic" charset="0"/>
              <a:ea typeface="ＭＳ Ｐゴシック" charset="0"/>
              <a:cs typeface="ＭＳ Ｐゴシック" charset="0"/>
            </a:endParaRPr>
          </a:p>
          <a:p>
            <a:pPr eaLnBrk="1" hangingPunct="1"/>
            <a:r>
              <a:rPr lang="en-US" sz="2200" b="0" dirty="0">
                <a:latin typeface="Century Gothic" charset="0"/>
                <a:ea typeface="ＭＳ Ｐゴシック" charset="0"/>
                <a:cs typeface="ＭＳ Ｐゴシック" charset="0"/>
              </a:rPr>
              <a:t>In fusion energy experiments </a:t>
            </a:r>
            <a:r>
              <a:rPr lang="en-US" sz="2200" b="0" dirty="0">
                <a:solidFill>
                  <a:srgbClr val="FF0000"/>
                </a:solidFill>
                <a:latin typeface="Century Gothic" charset="0"/>
                <a:ea typeface="ＭＳ Ｐゴシック" charset="0"/>
                <a:cs typeface="ＭＳ Ｐゴシック" charset="0"/>
              </a:rPr>
              <a:t>magnetic fields </a:t>
            </a:r>
            <a:r>
              <a:rPr lang="en-US" sz="2200" b="0" dirty="0">
                <a:latin typeface="Century Gothic" charset="0"/>
                <a:ea typeface="ＭＳ Ｐゴシック" charset="0"/>
                <a:cs typeface="ＭＳ Ｐゴシック" charset="0"/>
              </a:rPr>
              <a:t>are used to confine hot plasma, and inertial confinement uses an imploding surface.</a:t>
            </a:r>
          </a:p>
        </p:txBody>
      </p:sp>
    </p:spTree>
  </p:cSld>
  <p:clrMapOvr>
    <a:masterClrMapping/>
  </p:clrMapOvr>
  <p:transition/>
</p:sld>
</file>

<file path=ppt/theme/theme1.xml><?xml version="1.0" encoding="utf-8"?>
<a:theme xmlns:a="http://schemas.openxmlformats.org/drawingml/2006/main" name="ppt GA slide master">
  <a:themeElements>
    <a:clrScheme name="ppt GA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 GA slide master">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charset="2"/>
          <a:buChar char="l"/>
          <a:tabLst/>
          <a:defRPr kumimoji="0" lang="en-US" sz="3200" b="0" i="0" u="none" strike="noStrike" cap="none" normalizeH="0" baseline="0">
            <a:ln>
              <a:noFill/>
            </a:ln>
            <a:solidFill>
              <a:schemeClr val="tx2"/>
            </a:solidFill>
            <a:effectLst/>
            <a:latin typeface="Times New Roman" charset="0"/>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2"/>
          </a:buClr>
          <a:buSzPct val="80000"/>
          <a:buFont typeface="Wingdings" charset="2"/>
          <a:buChar char="l"/>
          <a:tabLst/>
          <a:defRPr kumimoji="0" lang="en-US" sz="3200" b="0" i="0" u="none" strike="noStrike" cap="none" normalizeH="0" baseline="0">
            <a:ln>
              <a:noFill/>
            </a:ln>
            <a:solidFill>
              <a:schemeClr val="tx2"/>
            </a:solidFill>
            <a:effectLst/>
            <a:latin typeface="Times New Roman" charset="0"/>
          </a:defRPr>
        </a:defPPr>
      </a:lstStyle>
    </a:lnDef>
  </a:objectDefaults>
  <a:extraClrSchemeLst>
    <a:extraClrScheme>
      <a:clrScheme name="ppt GA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GA 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GA 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GA 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GA 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GA 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GA slide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GA 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GA 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GA 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GA 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GA 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HD:Users:lee:Desktop:ppt GA slide master.ppt</Template>
  <TotalTime>5346</TotalTime>
  <Pages>31</Pages>
  <Words>2634</Words>
  <Application>Microsoft Macintosh PowerPoint</Application>
  <PresentationFormat>Letter Paper (8.5x11 in)</PresentationFormat>
  <Paragraphs>278</Paragraphs>
  <Slides>28</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Century Gothic</vt:lpstr>
      <vt:lpstr>Chicago</vt:lpstr>
      <vt:lpstr>Helvetica</vt:lpstr>
      <vt:lpstr>Monotype Sorts</vt:lpstr>
      <vt:lpstr>N Helvetica Narrow</vt:lpstr>
      <vt:lpstr>New York</vt:lpstr>
      <vt:lpstr>Open Sans</vt:lpstr>
      <vt:lpstr>Roboto</vt:lpstr>
      <vt:lpstr>Times</vt:lpstr>
      <vt:lpstr>Times New Roman</vt:lpstr>
      <vt:lpstr>Wingdings</vt:lpstr>
      <vt:lpstr>ppt GA slide master</vt:lpstr>
      <vt:lpstr>PowerPoint Presentation</vt:lpstr>
      <vt:lpstr>PowerPoint Presentation</vt:lpstr>
      <vt:lpstr>In Massive Stars: Fusion Begins Building the Periodic Table of the Elements:  a Self-portrait of You and Me!</vt:lpstr>
      <vt:lpstr>PowerPoint Presentation</vt:lpstr>
      <vt:lpstr>Plasma is Called the 4th State of Matter and it is the 1st Step to Fusion</vt:lpstr>
      <vt:lpstr> Where can plasma be found?</vt:lpstr>
      <vt:lpstr>Auroras are particularly impressive displays of plasma seen on (and from) Earth</vt:lpstr>
      <vt:lpstr> Why are we interested in plasmas?</vt:lpstr>
      <vt:lpstr>Methods for confinement – or, how do you hold on to something that is &gt; 5,000 K?</vt:lpstr>
      <vt:lpstr>Electric and Magnetic Fields Influence the Motion of charged Particles</vt:lpstr>
      <vt:lpstr>We Measure Plasma Characteristics Based on Various Phenomena</vt:lpstr>
      <vt:lpstr>PowerPoint Presentation</vt:lpstr>
      <vt:lpstr>Why do we need new sources of energy?</vt:lpstr>
      <vt:lpstr>Protons and Neutrons And their Binding Energies are the Players in Basic Nuclear Fusion Reactions</vt:lpstr>
      <vt:lpstr> Mass ‘goes’ into Energy in Fusion Reactions: D-T Reaction As A Power Plant Example</vt:lpstr>
      <vt:lpstr>PowerPoint Presentation</vt:lpstr>
      <vt:lpstr>PowerPoint Presentation</vt:lpstr>
      <vt:lpstr>The Magnetic Confinement Fusion Reactor</vt:lpstr>
      <vt:lpstr> Controlling fusion with magnetic fields </vt:lpstr>
      <vt:lpstr>PowerPoint Presentation</vt:lpstr>
      <vt:lpstr>PowerPoint Presentation</vt:lpstr>
      <vt:lpstr>PowerPoint Presentation</vt:lpstr>
      <vt:lpstr>PowerPoint Presentation</vt:lpstr>
      <vt:lpstr>PowerPoint Presentation</vt:lpstr>
      <vt:lpstr>Joint European Torus: outside  </vt:lpstr>
      <vt:lpstr>PowerPoint Presentation</vt:lpstr>
      <vt:lpstr>PowerPoint Presentation</vt:lpstr>
      <vt:lpstr>Parting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Plasma/Fusion Physics</dc:title>
  <dc:subject/>
  <dc:creator/>
  <cp:keywords/>
  <dc:description/>
  <cp:lastModifiedBy>Lee, Rick</cp:lastModifiedBy>
  <cp:revision>220</cp:revision>
  <cp:lastPrinted>2015-11-10T22:56:58Z</cp:lastPrinted>
  <dcterms:created xsi:type="dcterms:W3CDTF">1998-11-03T12:02:08Z</dcterms:created>
  <dcterms:modified xsi:type="dcterms:W3CDTF">2023-01-16T18:51:07Z</dcterms:modified>
</cp:coreProperties>
</file>